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4"/>
  </p:sldMasterIdLst>
  <p:notesMasterIdLst>
    <p:notesMasterId r:id="rId30"/>
  </p:notesMasterIdLst>
  <p:sldIdLst>
    <p:sldId id="260" r:id="rId5"/>
    <p:sldId id="263" r:id="rId6"/>
    <p:sldId id="267" r:id="rId7"/>
    <p:sldId id="272" r:id="rId8"/>
    <p:sldId id="273" r:id="rId9"/>
    <p:sldId id="274" r:id="rId10"/>
    <p:sldId id="275" r:id="rId11"/>
    <p:sldId id="276" r:id="rId12"/>
    <p:sldId id="277" r:id="rId13"/>
    <p:sldId id="278" r:id="rId14"/>
    <p:sldId id="279" r:id="rId15"/>
    <p:sldId id="270" r:id="rId16"/>
    <p:sldId id="269" r:id="rId17"/>
    <p:sldId id="271" r:id="rId18"/>
    <p:sldId id="280" r:id="rId19"/>
    <p:sldId id="281" r:id="rId20"/>
    <p:sldId id="282" r:id="rId21"/>
    <p:sldId id="283" r:id="rId22"/>
    <p:sldId id="285" r:id="rId23"/>
    <p:sldId id="286" r:id="rId24"/>
    <p:sldId id="287" r:id="rId25"/>
    <p:sldId id="288" r:id="rId26"/>
    <p:sldId id="284"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99"/>
    <a:srgbClr val="008087"/>
    <a:srgbClr val="005057"/>
    <a:srgbClr val="00B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07390A-1214-194C-AB5A-7079D3F9595C}" v="38" dt="2022-11-16T21:52:42.0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53" autoAdjust="0"/>
    <p:restoredTop sz="95909"/>
  </p:normalViewPr>
  <p:slideViewPr>
    <p:cSldViewPr snapToGrid="0">
      <p:cViewPr varScale="1">
        <p:scale>
          <a:sx n="105" d="100"/>
          <a:sy n="105" d="100"/>
        </p:scale>
        <p:origin x="464" y="1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17DB7-F73D-8F44-A58C-3C4AD055D2CB}" type="datetimeFigureOut">
              <a:rPr lang="en-US" smtClean="0"/>
              <a:t>11/16/22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2B720-BCC4-2E45-B73B-D3FECEF35751}" type="slidenum">
              <a:rPr lang="en-US" smtClean="0"/>
              <a:t>‹#›</a:t>
            </a:fld>
            <a:endParaRPr lang="en-US"/>
          </a:p>
        </p:txBody>
      </p:sp>
    </p:spTree>
    <p:extLst>
      <p:ext uri="{BB962C8B-B14F-4D97-AF65-F5344CB8AC3E}">
        <p14:creationId xmlns:p14="http://schemas.microsoft.com/office/powerpoint/2010/main" val="152775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2B720-BCC4-2E45-B73B-D3FECEF35751}" type="slidenum">
              <a:rPr lang="en-US" smtClean="0"/>
              <a:t>8</a:t>
            </a:fld>
            <a:endParaRPr lang="en-US"/>
          </a:p>
        </p:txBody>
      </p:sp>
    </p:spTree>
    <p:extLst>
      <p:ext uri="{BB962C8B-B14F-4D97-AF65-F5344CB8AC3E}">
        <p14:creationId xmlns:p14="http://schemas.microsoft.com/office/powerpoint/2010/main" val="2844680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2B720-BCC4-2E45-B73B-D3FECEF35751}" type="slidenum">
              <a:rPr lang="en-US" smtClean="0"/>
              <a:t>9</a:t>
            </a:fld>
            <a:endParaRPr lang="en-US"/>
          </a:p>
        </p:txBody>
      </p:sp>
    </p:spTree>
    <p:extLst>
      <p:ext uri="{BB962C8B-B14F-4D97-AF65-F5344CB8AC3E}">
        <p14:creationId xmlns:p14="http://schemas.microsoft.com/office/powerpoint/2010/main" val="920599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2B720-BCC4-2E45-B73B-D3FECEF35751}" type="slidenum">
              <a:rPr lang="en-US" smtClean="0"/>
              <a:t>10</a:t>
            </a:fld>
            <a:endParaRPr lang="en-US"/>
          </a:p>
        </p:txBody>
      </p:sp>
    </p:spTree>
    <p:extLst>
      <p:ext uri="{BB962C8B-B14F-4D97-AF65-F5344CB8AC3E}">
        <p14:creationId xmlns:p14="http://schemas.microsoft.com/office/powerpoint/2010/main" val="4257846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2B720-BCC4-2E45-B73B-D3FECEF35751}" type="slidenum">
              <a:rPr lang="en-US" smtClean="0"/>
              <a:t>11</a:t>
            </a:fld>
            <a:endParaRPr lang="en-US"/>
          </a:p>
        </p:txBody>
      </p:sp>
    </p:spTree>
    <p:extLst>
      <p:ext uri="{BB962C8B-B14F-4D97-AF65-F5344CB8AC3E}">
        <p14:creationId xmlns:p14="http://schemas.microsoft.com/office/powerpoint/2010/main" val="2271111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7882D-A810-26C8-CA1F-69C6FADDED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7D6B5B0-B2BC-D736-D347-C38108E39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BC8AC0E-CEFF-E6E3-3D04-3BA29E969F8D}"/>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4DBD12AD-A080-1EA4-02DC-B964CE9D4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BB7E68-B8EA-B101-38C1-8F33448B5EED}"/>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6282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9C36-8EC3-E367-6503-25C854D307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EDDF403-641D-3159-EABA-85805AADEDA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42C57B5-E366-319D-4FE9-6EB539188F6E}"/>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AB38EB99-18F6-D187-3D4C-BFABC96C6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EA9F0-F7B6-3014-A9D3-3F500A373F0E}"/>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282102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58A781-372E-9DCD-7087-873DB0787F5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767E29E-83A1-B90A-566C-AC17312FBD9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6FCF25F-E32C-32CC-C7CC-42E068EC6BA0}"/>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33DEE3E7-9AD3-A28F-0024-722A82BC9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B97518-1BEC-05D8-BB10-6F58C7B8349C}"/>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2702274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gital Strategy Efficiency The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157" y="-1"/>
            <a:ext cx="12211783" cy="1999839"/>
          </a:xfrm>
          <a:prstGeom prst="rect">
            <a:avLst/>
          </a:prstGeom>
        </p:spPr>
      </p:pic>
      <p:sp>
        <p:nvSpPr>
          <p:cNvPr id="2" name="Title 1"/>
          <p:cNvSpPr>
            <a:spLocks noGrp="1"/>
          </p:cNvSpPr>
          <p:nvPr>
            <p:ph type="title"/>
          </p:nvPr>
        </p:nvSpPr>
        <p:spPr>
          <a:xfrm>
            <a:off x="838199" y="365125"/>
            <a:ext cx="10371423" cy="1325563"/>
          </a:xfrm>
        </p:spPr>
        <p:txBody>
          <a:bodyPr/>
          <a:lstStyle>
            <a:lvl1pPr>
              <a:defRPr>
                <a:solidFill>
                  <a:schemeClr val="tx1"/>
                </a:solidFill>
              </a:defRPr>
            </a:lvl1pPr>
          </a:lstStyle>
          <a:p>
            <a:r>
              <a:rPr lang="en-US" dirty="0"/>
              <a:t>Click to edit Master title style</a:t>
            </a:r>
            <a:endParaRPr lang="en-GB" dirty="0"/>
          </a:p>
        </p:txBody>
      </p:sp>
      <p:pic>
        <p:nvPicPr>
          <p:cNvPr id="3" name="Picture 2"/>
          <p:cNvPicPr/>
          <p:nvPr userDrawn="1"/>
        </p:nvPicPr>
        <p:blipFill>
          <a:blip r:embed="rId3" cstate="screen">
            <a:extLst>
              <a:ext uri="{28A0092B-C50C-407E-A947-70E740481C1C}">
                <a14:useLocalDpi xmlns:a14="http://schemas.microsoft.com/office/drawing/2010/main"/>
              </a:ext>
            </a:extLst>
          </a:blip>
          <a:stretch>
            <a:fillRect/>
          </a:stretch>
        </p:blipFill>
        <p:spPr>
          <a:xfrm>
            <a:off x="9699946" y="6199188"/>
            <a:ext cx="2295525" cy="549910"/>
          </a:xfrm>
          <a:prstGeom prst="rect">
            <a:avLst/>
          </a:prstGeom>
        </p:spPr>
      </p:pic>
      <p:pic>
        <p:nvPicPr>
          <p:cNvPr id="4" name="Picture 3"/>
          <p:cNvPicPr/>
          <p:nvPr userDrawn="1"/>
        </p:nvPicPr>
        <p:blipFill>
          <a:blip r:embed="rId4" cstate="screen">
            <a:extLst>
              <a:ext uri="{28A0092B-C50C-407E-A947-70E740481C1C}">
                <a14:useLocalDpi xmlns:a14="http://schemas.microsoft.com/office/drawing/2010/main"/>
              </a:ext>
            </a:extLst>
          </a:blip>
          <a:stretch>
            <a:fillRect/>
          </a:stretch>
        </p:blipFill>
        <p:spPr>
          <a:xfrm>
            <a:off x="505007" y="6312222"/>
            <a:ext cx="1331817" cy="323842"/>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t="16431" r="12098"/>
          <a:stretch/>
        </p:blipFill>
        <p:spPr>
          <a:xfrm>
            <a:off x="10196117" y="-13252"/>
            <a:ext cx="2002509" cy="1954696"/>
          </a:xfrm>
          <a:prstGeom prst="rect">
            <a:avLst/>
          </a:prstGeom>
        </p:spPr>
      </p:pic>
      <p:sp>
        <p:nvSpPr>
          <p:cNvPr id="7" name="Content Placeholder 2"/>
          <p:cNvSpPr>
            <a:spLocks noGrp="1"/>
          </p:cNvSpPr>
          <p:nvPr>
            <p:ph idx="1"/>
          </p:nvPr>
        </p:nvSpPr>
        <p:spPr>
          <a:xfrm>
            <a:off x="838200" y="2230083"/>
            <a:ext cx="10515600" cy="39468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9228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gital Strategy Global The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5"/>
          <a:stretch/>
        </p:blipFill>
        <p:spPr>
          <a:xfrm>
            <a:off x="0" y="0"/>
            <a:ext cx="12198626" cy="1999840"/>
          </a:xfrm>
          <a:prstGeom prst="rect">
            <a:avLst/>
          </a:prstGeom>
        </p:spPr>
      </p:pic>
      <p:sp>
        <p:nvSpPr>
          <p:cNvPr id="2" name="Title 1"/>
          <p:cNvSpPr>
            <a:spLocks noGrp="1"/>
          </p:cNvSpPr>
          <p:nvPr>
            <p:ph type="title"/>
          </p:nvPr>
        </p:nvSpPr>
        <p:spPr>
          <a:xfrm>
            <a:off x="838199" y="365125"/>
            <a:ext cx="10371423" cy="1325563"/>
          </a:xfrm>
        </p:spPr>
        <p:txBody>
          <a:bodyPr/>
          <a:lstStyle>
            <a:lvl1pPr>
              <a:defRPr>
                <a:solidFill>
                  <a:schemeClr val="tx1"/>
                </a:solidFill>
              </a:defRPr>
            </a:lvl1pPr>
          </a:lstStyle>
          <a:p>
            <a:r>
              <a:rPr lang="en-US" dirty="0"/>
              <a:t>Click to edit Master title style</a:t>
            </a:r>
            <a:endParaRPr lang="en-GB" dirty="0"/>
          </a:p>
        </p:txBody>
      </p:sp>
      <p:pic>
        <p:nvPicPr>
          <p:cNvPr id="3" name="Picture 2"/>
          <p:cNvPicPr/>
          <p:nvPr userDrawn="1"/>
        </p:nvPicPr>
        <p:blipFill>
          <a:blip r:embed="rId3" cstate="screen">
            <a:extLst>
              <a:ext uri="{28A0092B-C50C-407E-A947-70E740481C1C}">
                <a14:useLocalDpi xmlns:a14="http://schemas.microsoft.com/office/drawing/2010/main"/>
              </a:ext>
            </a:extLst>
          </a:blip>
          <a:stretch>
            <a:fillRect/>
          </a:stretch>
        </p:blipFill>
        <p:spPr>
          <a:xfrm>
            <a:off x="9699946" y="6199188"/>
            <a:ext cx="2295525" cy="549910"/>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r="22691"/>
          <a:stretch/>
        </p:blipFill>
        <p:spPr>
          <a:xfrm>
            <a:off x="10133451" y="72887"/>
            <a:ext cx="2065175" cy="1854066"/>
          </a:xfrm>
          <a:prstGeom prst="rect">
            <a:avLst/>
          </a:prstGeom>
        </p:spPr>
      </p:pic>
      <p:pic>
        <p:nvPicPr>
          <p:cNvPr id="4" name="Picture 3"/>
          <p:cNvPicPr/>
          <p:nvPr userDrawn="1"/>
        </p:nvPicPr>
        <p:blipFill>
          <a:blip r:embed="rId5" cstate="screen">
            <a:extLst>
              <a:ext uri="{28A0092B-C50C-407E-A947-70E740481C1C}">
                <a14:useLocalDpi xmlns:a14="http://schemas.microsoft.com/office/drawing/2010/main"/>
              </a:ext>
            </a:extLst>
          </a:blip>
          <a:stretch>
            <a:fillRect/>
          </a:stretch>
        </p:blipFill>
        <p:spPr>
          <a:xfrm>
            <a:off x="505007" y="6312222"/>
            <a:ext cx="1331817" cy="323842"/>
          </a:xfrm>
          <a:prstGeom prst="rect">
            <a:avLst/>
          </a:prstGeom>
        </p:spPr>
      </p:pic>
      <p:sp>
        <p:nvSpPr>
          <p:cNvPr id="7" name="Content Placeholder 2"/>
          <p:cNvSpPr>
            <a:spLocks noGrp="1"/>
          </p:cNvSpPr>
          <p:nvPr>
            <p:ph idx="1"/>
          </p:nvPr>
        </p:nvSpPr>
        <p:spPr>
          <a:xfrm>
            <a:off x="838200" y="2230083"/>
            <a:ext cx="10515600" cy="39468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163322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gital Strategy Foundations The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264"/>
            <a:ext cx="12198626" cy="1971262"/>
          </a:xfrm>
          <a:prstGeom prst="rect">
            <a:avLst/>
          </a:prstGeom>
        </p:spPr>
      </p:pic>
      <p:sp>
        <p:nvSpPr>
          <p:cNvPr id="2" name="Title 1"/>
          <p:cNvSpPr>
            <a:spLocks noGrp="1"/>
          </p:cNvSpPr>
          <p:nvPr>
            <p:ph type="title"/>
          </p:nvPr>
        </p:nvSpPr>
        <p:spPr>
          <a:xfrm>
            <a:off x="838199" y="365125"/>
            <a:ext cx="10371423" cy="1325563"/>
          </a:xfrm>
        </p:spPr>
        <p:txBody>
          <a:bodyPr/>
          <a:lstStyle>
            <a:lvl1pPr>
              <a:defRPr>
                <a:solidFill>
                  <a:schemeClr val="tx1"/>
                </a:solidFill>
              </a:defRPr>
            </a:lvl1pPr>
          </a:lstStyle>
          <a:p>
            <a:r>
              <a:rPr lang="en-US" dirty="0"/>
              <a:t>Click to edit Master title style</a:t>
            </a:r>
            <a:endParaRPr lang="en-GB" dirty="0"/>
          </a:p>
        </p:txBody>
      </p:sp>
      <p:pic>
        <p:nvPicPr>
          <p:cNvPr id="3" name="Picture 2"/>
          <p:cNvPicPr/>
          <p:nvPr userDrawn="1"/>
        </p:nvPicPr>
        <p:blipFill>
          <a:blip r:embed="rId3" cstate="screen">
            <a:extLst>
              <a:ext uri="{28A0092B-C50C-407E-A947-70E740481C1C}">
                <a14:useLocalDpi xmlns:a14="http://schemas.microsoft.com/office/drawing/2010/main"/>
              </a:ext>
            </a:extLst>
          </a:blip>
          <a:stretch>
            <a:fillRect/>
          </a:stretch>
        </p:blipFill>
        <p:spPr>
          <a:xfrm>
            <a:off x="9699946" y="6199188"/>
            <a:ext cx="2295525" cy="549910"/>
          </a:xfrm>
          <a:prstGeom prst="rect">
            <a:avLst/>
          </a:prstGeom>
        </p:spPr>
      </p:pic>
      <p:pic>
        <p:nvPicPr>
          <p:cNvPr id="4" name="Picture 3"/>
          <p:cNvPicPr/>
          <p:nvPr userDrawn="1"/>
        </p:nvPicPr>
        <p:blipFill>
          <a:blip r:embed="rId4" cstate="screen">
            <a:extLst>
              <a:ext uri="{28A0092B-C50C-407E-A947-70E740481C1C}">
                <a14:useLocalDpi xmlns:a14="http://schemas.microsoft.com/office/drawing/2010/main"/>
              </a:ext>
            </a:extLst>
          </a:blip>
          <a:stretch>
            <a:fillRect/>
          </a:stretch>
        </p:blipFill>
        <p:spPr>
          <a:xfrm>
            <a:off x="505007" y="6312222"/>
            <a:ext cx="1331817" cy="323842"/>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884919" y="52227"/>
            <a:ext cx="1313707" cy="1943295"/>
          </a:xfrm>
          <a:prstGeom prst="rect">
            <a:avLst/>
          </a:prstGeom>
        </p:spPr>
      </p:pic>
      <p:sp>
        <p:nvSpPr>
          <p:cNvPr id="7" name="Content Placeholder 2"/>
          <p:cNvSpPr>
            <a:spLocks noGrp="1"/>
          </p:cNvSpPr>
          <p:nvPr>
            <p:ph idx="1"/>
          </p:nvPr>
        </p:nvSpPr>
        <p:spPr>
          <a:xfrm>
            <a:off x="838200" y="2230083"/>
            <a:ext cx="10515600" cy="39468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1095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gital Strategy Experience Them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t="-9"/>
          <a:stretch/>
        </p:blipFill>
        <p:spPr>
          <a:xfrm>
            <a:off x="0" y="-2"/>
            <a:ext cx="12208059" cy="1986684"/>
          </a:xfrm>
          <a:prstGeom prst="rect">
            <a:avLst/>
          </a:prstGeom>
        </p:spPr>
      </p:pic>
      <p:sp>
        <p:nvSpPr>
          <p:cNvPr id="2" name="Title 1"/>
          <p:cNvSpPr>
            <a:spLocks noGrp="1"/>
          </p:cNvSpPr>
          <p:nvPr>
            <p:ph type="title"/>
          </p:nvPr>
        </p:nvSpPr>
        <p:spPr>
          <a:xfrm>
            <a:off x="838199" y="365125"/>
            <a:ext cx="10371423" cy="1325563"/>
          </a:xfrm>
        </p:spPr>
        <p:txBody>
          <a:bodyPr/>
          <a:lstStyle>
            <a:lvl1pPr>
              <a:defRPr>
                <a:solidFill>
                  <a:schemeClr val="tx1"/>
                </a:solidFill>
              </a:defRPr>
            </a:lvl1pPr>
          </a:lstStyle>
          <a:p>
            <a:r>
              <a:rPr lang="en-US" dirty="0"/>
              <a:t>Click to edit Master title style</a:t>
            </a:r>
            <a:endParaRPr lang="en-GB" dirty="0"/>
          </a:p>
        </p:txBody>
      </p:sp>
      <p:pic>
        <p:nvPicPr>
          <p:cNvPr id="3" name="Picture 2"/>
          <p:cNvPicPr/>
          <p:nvPr userDrawn="1"/>
        </p:nvPicPr>
        <p:blipFill>
          <a:blip r:embed="rId3" cstate="screen">
            <a:extLst>
              <a:ext uri="{28A0092B-C50C-407E-A947-70E740481C1C}">
                <a14:useLocalDpi xmlns:a14="http://schemas.microsoft.com/office/drawing/2010/main"/>
              </a:ext>
            </a:extLst>
          </a:blip>
          <a:stretch>
            <a:fillRect/>
          </a:stretch>
        </p:blipFill>
        <p:spPr>
          <a:xfrm>
            <a:off x="9699946" y="6199188"/>
            <a:ext cx="2295525" cy="549910"/>
          </a:xfrm>
          <a:prstGeom prst="rect">
            <a:avLst/>
          </a:prstGeom>
        </p:spPr>
      </p:pic>
      <p:pic>
        <p:nvPicPr>
          <p:cNvPr id="4" name="Picture 3"/>
          <p:cNvPicPr/>
          <p:nvPr userDrawn="1"/>
        </p:nvPicPr>
        <p:blipFill>
          <a:blip r:embed="rId4" cstate="screen">
            <a:extLst>
              <a:ext uri="{28A0092B-C50C-407E-A947-70E740481C1C}">
                <a14:useLocalDpi xmlns:a14="http://schemas.microsoft.com/office/drawing/2010/main"/>
              </a:ext>
            </a:extLst>
          </a:blip>
          <a:stretch>
            <a:fillRect/>
          </a:stretch>
        </p:blipFill>
        <p:spPr>
          <a:xfrm>
            <a:off x="505007" y="6312222"/>
            <a:ext cx="1331817" cy="323842"/>
          </a:xfrm>
          <a:prstGeom prst="rect">
            <a:avLst/>
          </a:prstGeom>
        </p:spPr>
      </p:pic>
      <p:pic>
        <p:nvPicPr>
          <p:cNvPr id="6" name="Picture 5"/>
          <p:cNvPicPr>
            <a:picLocks noChangeAspect="1"/>
          </p:cNvPicPr>
          <p:nvPr userDrawn="1"/>
        </p:nvPicPr>
        <p:blipFill rotWithShape="1">
          <a:blip r:embed="rId5" cstate="screen">
            <a:extLst>
              <a:ext uri="{28A0092B-C50C-407E-A947-70E740481C1C}">
                <a14:useLocalDpi xmlns:a14="http://schemas.microsoft.com/office/drawing/2010/main"/>
              </a:ext>
            </a:extLst>
          </a:blip>
          <a:srcRect r="12796"/>
          <a:stretch/>
        </p:blipFill>
        <p:spPr>
          <a:xfrm>
            <a:off x="10631627" y="50558"/>
            <a:ext cx="1560374" cy="1954696"/>
          </a:xfrm>
          <a:prstGeom prst="rect">
            <a:avLst/>
          </a:prstGeom>
        </p:spPr>
      </p:pic>
      <p:sp>
        <p:nvSpPr>
          <p:cNvPr id="7" name="Content Placeholder 2"/>
          <p:cNvSpPr>
            <a:spLocks noGrp="1"/>
          </p:cNvSpPr>
          <p:nvPr>
            <p:ph idx="1"/>
          </p:nvPr>
        </p:nvSpPr>
        <p:spPr>
          <a:xfrm>
            <a:off x="838200" y="2230083"/>
            <a:ext cx="10515600" cy="394687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1673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32E8-7CCE-58E5-43AD-AC04097EEB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3978CF6-2B0A-98F8-5339-231C4954CE4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0D9FFF-C421-050B-8095-4CB0670B78A6}"/>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E0BA0AD8-AD46-BEB0-DB7A-0FAB06985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3E4F24-5EE4-A2A8-FABA-1D6BD063057A}"/>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2041393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C7F-3574-368A-8809-B80046DCD5A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DA79AC9-2E16-DF59-2954-6032D4AE9E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57C9E80-BC85-7EDA-9C38-8DA1D6DBBFEE}"/>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2662C150-0452-6E97-7772-6FABF166F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654AE3-D4D7-44CC-1146-2DF79CA1CDFB}"/>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282273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F8A24-9595-43C6-2D86-16D4E84C42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ABE890B-4C30-BE86-10DC-9252199CEF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F50A8DA-720A-D33F-EF9B-4AA05CEADD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BF9797DA-4AFE-7A33-1096-4CBB4AE8F0AB}"/>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6" name="Footer Placeholder 5">
            <a:extLst>
              <a:ext uri="{FF2B5EF4-FFF2-40B4-BE49-F238E27FC236}">
                <a16:creationId xmlns:a16="http://schemas.microsoft.com/office/drawing/2014/main" id="{08E226AB-1327-C204-6E01-980BEC3151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F21E5-56B1-9EF6-E693-52428018D5B7}"/>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319586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CE83B-6542-B99E-D580-F9FA237C9F29}"/>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89BABE3-4EFA-531D-9794-678F94F1F7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1336EE-D711-26C6-E9D5-9C0C1F10BED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012E96C-A2BE-15DF-4A49-4E78877530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0E7E0E-BEF1-29D5-F282-FE322D922C8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8F9051C-E5AC-205E-4D7D-746E4734D36E}"/>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8" name="Footer Placeholder 7">
            <a:extLst>
              <a:ext uri="{FF2B5EF4-FFF2-40B4-BE49-F238E27FC236}">
                <a16:creationId xmlns:a16="http://schemas.microsoft.com/office/drawing/2014/main" id="{A55B70BC-91B9-6D4D-3D6E-8EAA3F9F56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D5A9C7-2986-7148-222E-3505CC4E7F5B}"/>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1346142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B72C9-94F6-E9C7-85DD-F7DF5EC8F4E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6A9B9552-D34E-DD24-CED8-A5C2BB1A98F6}"/>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4" name="Footer Placeholder 3">
            <a:extLst>
              <a:ext uri="{FF2B5EF4-FFF2-40B4-BE49-F238E27FC236}">
                <a16:creationId xmlns:a16="http://schemas.microsoft.com/office/drawing/2014/main" id="{04F5DEF0-538A-3D61-3DF4-9CCAF57A72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2E5565-EB61-5D93-A51D-9A33CBB1D17D}"/>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349442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7D6B0-F102-1989-60EB-78FBCD27F988}"/>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3" name="Footer Placeholder 2">
            <a:extLst>
              <a:ext uri="{FF2B5EF4-FFF2-40B4-BE49-F238E27FC236}">
                <a16:creationId xmlns:a16="http://schemas.microsoft.com/office/drawing/2014/main" id="{6ADE4148-7F24-C799-BE54-0EE786CE75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1902D0-E96E-C02E-A8D7-62F789CE0247}"/>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1087452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4B923-E8CB-5CE8-2F99-4EB2CB629EF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AEE7CD9-21B0-DD9D-854A-A3A50805DA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55555B1-0BF6-53A2-E641-1F343FBED8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98C56E8-1C8C-C08A-B533-AC5A1143D5E7}"/>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6" name="Footer Placeholder 5">
            <a:extLst>
              <a:ext uri="{FF2B5EF4-FFF2-40B4-BE49-F238E27FC236}">
                <a16:creationId xmlns:a16="http://schemas.microsoft.com/office/drawing/2014/main" id="{A363ADAF-9AAE-22B0-D45C-2E3BA4F8AD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0D6E4-17A3-DF2D-FA17-F1ED21FC4C41}"/>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35770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C0E1-BC24-D86B-2F57-E087E962ED6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58324F4-4111-0D4B-717D-5151F1F38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4C224B-93B9-A7FF-CEB3-6328CD273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5FEAD46-EEFB-4618-5C35-3F423AF502DD}"/>
              </a:ext>
            </a:extLst>
          </p:cNvPr>
          <p:cNvSpPr>
            <a:spLocks noGrp="1"/>
          </p:cNvSpPr>
          <p:nvPr>
            <p:ph type="dt" sz="half" idx="10"/>
          </p:nvPr>
        </p:nvSpPr>
        <p:spPr/>
        <p:txBody>
          <a:bodyPr/>
          <a:lstStyle/>
          <a:p>
            <a:fld id="{A1867D66-8A89-054C-9511-F395A4C2B653}" type="datetimeFigureOut">
              <a:rPr lang="en-US" smtClean="0"/>
              <a:t>11/16/22</a:t>
            </a:fld>
            <a:endParaRPr lang="en-US"/>
          </a:p>
        </p:txBody>
      </p:sp>
      <p:sp>
        <p:nvSpPr>
          <p:cNvPr id="6" name="Footer Placeholder 5">
            <a:extLst>
              <a:ext uri="{FF2B5EF4-FFF2-40B4-BE49-F238E27FC236}">
                <a16:creationId xmlns:a16="http://schemas.microsoft.com/office/drawing/2014/main" id="{29E603AF-7600-4372-78BF-01DA61013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69376D-EC60-F726-E476-7863825A6F0E}"/>
              </a:ext>
            </a:extLst>
          </p:cNvPr>
          <p:cNvSpPr>
            <a:spLocks noGrp="1"/>
          </p:cNvSpPr>
          <p:nvPr>
            <p:ph type="sldNum" sz="quarter" idx="12"/>
          </p:nvPr>
        </p:nvSpPr>
        <p:spPr/>
        <p:txBody>
          <a:bodyPr/>
          <a:lstStyle/>
          <a:p>
            <a:fld id="{6CA2B949-3AC8-474F-8ED8-D0BA97E8EB98}" type="slidenum">
              <a:rPr lang="en-US" smtClean="0"/>
              <a:t>‹#›</a:t>
            </a:fld>
            <a:endParaRPr lang="en-US"/>
          </a:p>
        </p:txBody>
      </p:sp>
    </p:spTree>
    <p:extLst>
      <p:ext uri="{BB962C8B-B14F-4D97-AF65-F5344CB8AC3E}">
        <p14:creationId xmlns:p14="http://schemas.microsoft.com/office/powerpoint/2010/main" val="233775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1F5A56-7299-5511-A5A8-93665B161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902C3B3-856B-4ABB-7CF4-16C3E71B24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BB1F1D0-4A57-3A46-0459-0057CB5D37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67D66-8A89-054C-9511-F395A4C2B653}" type="datetimeFigureOut">
              <a:rPr lang="en-US" smtClean="0"/>
              <a:t>11/16/22</a:t>
            </a:fld>
            <a:endParaRPr lang="en-US"/>
          </a:p>
        </p:txBody>
      </p:sp>
      <p:sp>
        <p:nvSpPr>
          <p:cNvPr id="5" name="Footer Placeholder 4">
            <a:extLst>
              <a:ext uri="{FF2B5EF4-FFF2-40B4-BE49-F238E27FC236}">
                <a16:creationId xmlns:a16="http://schemas.microsoft.com/office/drawing/2014/main" id="{41C36C8A-9542-2DB0-D841-667DD3501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811702-66A2-8F59-E98A-5C5CEC1C78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A2B949-3AC8-474F-8ED8-D0BA97E8EB98}" type="slidenum">
              <a:rPr lang="en-US" smtClean="0"/>
              <a:t>‹#›</a:t>
            </a:fld>
            <a:endParaRPr lang="en-US"/>
          </a:p>
        </p:txBody>
      </p:sp>
    </p:spTree>
    <p:extLst>
      <p:ext uri="{BB962C8B-B14F-4D97-AF65-F5344CB8AC3E}">
        <p14:creationId xmlns:p14="http://schemas.microsoft.com/office/powerpoint/2010/main" val="388606432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vitalysim/Awesome-Hacking-Resources" TargetMode="External"/><Relationship Id="rId2" Type="http://schemas.openxmlformats.org/officeDocument/2006/relationships/hyperlink" Target="https://github.com/husnainfareed/Awesome-Ethical-Hacking-Resources" TargetMode="External"/><Relationship Id="rId1" Type="http://schemas.openxmlformats.org/officeDocument/2006/relationships/slideLayout" Target="../slideLayouts/slideLayout2.xml"/><Relationship Id="rId6" Type="http://schemas.openxmlformats.org/officeDocument/2006/relationships/hyperlink" Target="https://www.exploit-db.com/" TargetMode="External"/><Relationship Id="rId5" Type="http://schemas.openxmlformats.org/officeDocument/2006/relationships/hyperlink" Target="https://www.shodan.io/" TargetMode="External"/><Relationship Id="rId4" Type="http://schemas.openxmlformats.org/officeDocument/2006/relationships/hyperlink" Target="https://www.kali.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7464614" y="1783959"/>
            <a:ext cx="4087306" cy="2889114"/>
          </a:xfrm>
        </p:spPr>
        <p:txBody>
          <a:bodyPr anchor="b">
            <a:normAutofit/>
          </a:bodyPr>
          <a:lstStyle/>
          <a:p>
            <a:pPr algn="l"/>
            <a:r>
              <a:rPr lang="en-GB" sz="5400"/>
              <a:t>Cybersecurity</a:t>
            </a:r>
          </a:p>
        </p:txBody>
      </p:sp>
      <p:sp>
        <p:nvSpPr>
          <p:cNvPr id="5" name="Subtitle 4"/>
          <p:cNvSpPr>
            <a:spLocks noGrp="1"/>
          </p:cNvSpPr>
          <p:nvPr>
            <p:ph type="subTitle" idx="1"/>
          </p:nvPr>
        </p:nvSpPr>
        <p:spPr>
          <a:xfrm>
            <a:off x="7464612" y="4750893"/>
            <a:ext cx="4087305" cy="1147863"/>
          </a:xfrm>
        </p:spPr>
        <p:txBody>
          <a:bodyPr anchor="t">
            <a:normAutofit/>
          </a:bodyPr>
          <a:lstStyle/>
          <a:p>
            <a:pPr algn="l"/>
            <a:r>
              <a:rPr lang="en-GB" sz="2000"/>
              <a:t>Phishing and Ethical Hacking</a:t>
            </a:r>
          </a:p>
        </p:txBody>
      </p:sp>
      <p:sp>
        <p:nvSpPr>
          <p:cNvPr id="15" name="Freeform: Shape 1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6" descr="Padlock on computer motherboard">
            <a:extLst>
              <a:ext uri="{FF2B5EF4-FFF2-40B4-BE49-F238E27FC236}">
                <a16:creationId xmlns:a16="http://schemas.microsoft.com/office/drawing/2014/main" id="{37FC8BEC-67A2-5E5C-CE60-D7EDE6937D9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14069643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00"/>
                                        <p:tgtEl>
                                          <p:spTgt spid="5">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38200" y="365125"/>
            <a:ext cx="10515600" cy="1325563"/>
          </a:xfrm>
        </p:spPr>
        <p:txBody>
          <a:bodyPr>
            <a:normAutofit/>
          </a:bodyPr>
          <a:lstStyle/>
          <a:p>
            <a:r>
              <a:rPr lang="en-US" sz="5400"/>
              <a:t>Phishing</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F276FF-9C21-2BD7-3F0C-7DD169140094}"/>
              </a:ext>
            </a:extLst>
          </p:cNvPr>
          <p:cNvSpPr>
            <a:spLocks noGrp="1"/>
          </p:cNvSpPr>
          <p:nvPr>
            <p:ph idx="1"/>
          </p:nvPr>
        </p:nvSpPr>
        <p:spPr>
          <a:xfrm>
            <a:off x="838200" y="1929384"/>
            <a:ext cx="10515600" cy="4251960"/>
          </a:xfrm>
        </p:spPr>
        <p:txBody>
          <a:bodyPr>
            <a:normAutofit/>
          </a:bodyPr>
          <a:lstStyle/>
          <a:p>
            <a:r>
              <a:rPr lang="en-GB" sz="2200">
                <a:effectLst/>
                <a:latin typeface="Roboto" panose="02000000000000000000" pitchFamily="2" charset="0"/>
              </a:rPr>
              <a:t>This is a special offer for a limited period of 3 days which comes with a £13.00 welcome gift card to explore and buy products on one of our affiliates’ websites. By acquiring this membership you will be automatically enrolled in our affiliate membership services. The membership fee amount is £41.14 which will be automatically deducted every 14 days unless skipped or canceled. You can cancel the service at any time with a 30 days cancellation period or pay £6.08 for immediate opt-out. This campaign will expire on Dec 13. </a:t>
            </a:r>
          </a:p>
          <a:p>
            <a:endParaRPr lang="en-US" sz="2200"/>
          </a:p>
        </p:txBody>
      </p:sp>
    </p:spTree>
    <p:extLst>
      <p:ext uri="{BB962C8B-B14F-4D97-AF65-F5344CB8AC3E}">
        <p14:creationId xmlns:p14="http://schemas.microsoft.com/office/powerpoint/2010/main" val="47577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B1EE1F-6738-485F-A620-2602F7683D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7" y="0"/>
            <a:ext cx="465734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 name="Straight Connector 15">
            <a:extLst>
              <a:ext uri="{FF2B5EF4-FFF2-40B4-BE49-F238E27FC236}">
                <a16:creationId xmlns:a16="http://schemas.microsoft.com/office/drawing/2014/main" id="{ADC544FB-7860-4381-935B-43879C94F6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86703" y="1257300"/>
            <a:ext cx="0" cy="56007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2723386D-1CE1-10FB-3236-65910EE3FD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8038" y="601663"/>
            <a:ext cx="6011863" cy="2636838"/>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C934237F-F85C-0291-1CD7-50D9FDD74A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038" y="3306763"/>
            <a:ext cx="6011863" cy="2949575"/>
          </a:xfrm>
          <a:prstGeom prst="rect">
            <a:avLst/>
          </a:prstGeom>
        </p:spPr>
      </p:pic>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48" y="1257300"/>
            <a:ext cx="3505240" cy="4254869"/>
          </a:xfrm>
        </p:spPr>
        <p:txBody>
          <a:bodyPr>
            <a:normAutofit/>
          </a:bodyPr>
          <a:lstStyle/>
          <a:p>
            <a:r>
              <a:rPr lang="en-US">
                <a:solidFill>
                  <a:schemeClr val="bg1"/>
                </a:solidFill>
              </a:rPr>
              <a:t>Spear Phishing</a:t>
            </a:r>
          </a:p>
        </p:txBody>
      </p:sp>
    </p:spTree>
    <p:extLst>
      <p:ext uri="{BB962C8B-B14F-4D97-AF65-F5344CB8AC3E}">
        <p14:creationId xmlns:p14="http://schemas.microsoft.com/office/powerpoint/2010/main" val="1800624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1" y="365125"/>
            <a:ext cx="3405821" cy="3117038"/>
          </a:xfrm>
        </p:spPr>
        <p:txBody>
          <a:bodyPr anchor="ctr">
            <a:normAutofit/>
          </a:bodyPr>
          <a:lstStyle/>
          <a:p>
            <a:r>
              <a:rPr lang="en-US" dirty="0"/>
              <a:t>Ethical hacking</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a:xfrm>
            <a:off x="6374219" y="994145"/>
            <a:ext cx="5156364" cy="4832498"/>
          </a:xfrm>
        </p:spPr>
        <p:txBody>
          <a:bodyPr anchor="ctr">
            <a:normAutofit/>
          </a:bodyPr>
          <a:lstStyle/>
          <a:p>
            <a:r>
              <a:rPr lang="en-US" sz="2100"/>
              <a:t>Hats</a:t>
            </a:r>
          </a:p>
          <a:p>
            <a:pPr lvl="1"/>
            <a:r>
              <a:rPr lang="en-US" sz="2100"/>
              <a:t>White hat</a:t>
            </a:r>
          </a:p>
          <a:p>
            <a:pPr lvl="2"/>
            <a:r>
              <a:rPr lang="en-US" sz="2100"/>
              <a:t>Penetration testing</a:t>
            </a:r>
          </a:p>
          <a:p>
            <a:pPr lvl="2"/>
            <a:r>
              <a:rPr lang="en-US" sz="2100"/>
              <a:t>Done with the consent of target</a:t>
            </a:r>
          </a:p>
          <a:p>
            <a:pPr lvl="1"/>
            <a:r>
              <a:rPr lang="en-US" sz="2100"/>
              <a:t>Black hat</a:t>
            </a:r>
          </a:p>
          <a:p>
            <a:pPr lvl="2"/>
            <a:r>
              <a:rPr lang="en-US" sz="2100"/>
              <a:t>Done with malicious intent</a:t>
            </a:r>
          </a:p>
          <a:p>
            <a:pPr lvl="1"/>
            <a:r>
              <a:rPr lang="en-US" sz="2100"/>
              <a:t>Grey hat</a:t>
            </a:r>
          </a:p>
          <a:p>
            <a:pPr lvl="2"/>
            <a:r>
              <a:rPr lang="en-US" sz="2100"/>
              <a:t>Done without consent but also with malicious intent</a:t>
            </a:r>
          </a:p>
          <a:p>
            <a:pPr marL="0" indent="0">
              <a:buNone/>
            </a:pPr>
            <a:endParaRPr lang="en-US" sz="2100"/>
          </a:p>
        </p:txBody>
      </p:sp>
    </p:spTree>
    <p:extLst>
      <p:ext uri="{BB962C8B-B14F-4D97-AF65-F5344CB8AC3E}">
        <p14:creationId xmlns:p14="http://schemas.microsoft.com/office/powerpoint/2010/main" val="270837804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p:txBody>
          <a:bodyPr/>
          <a:lstStyle/>
          <a:p>
            <a:r>
              <a:rPr lang="en-US" dirty="0"/>
              <a:t>Legislation</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p:txBody>
          <a:bodyPr/>
          <a:lstStyle/>
          <a:p>
            <a:r>
              <a:rPr lang="en-US" dirty="0"/>
              <a:t>Computer Misuse Act 1990</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D6AF5661-7B11-D163-155E-81040BB0D50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199" y="2509044"/>
            <a:ext cx="11030169" cy="2090685"/>
          </a:xfrm>
          <a:prstGeom prst="rect">
            <a:avLst/>
          </a:prstGeom>
        </p:spPr>
      </p:pic>
      <p:sp>
        <p:nvSpPr>
          <p:cNvPr id="7" name="TextBox 6">
            <a:extLst>
              <a:ext uri="{FF2B5EF4-FFF2-40B4-BE49-F238E27FC236}">
                <a16:creationId xmlns:a16="http://schemas.microsoft.com/office/drawing/2014/main" id="{D3FC280A-1920-9C3C-DC89-3CA5FE12565B}"/>
              </a:ext>
            </a:extLst>
          </p:cNvPr>
          <p:cNvSpPr txBox="1"/>
          <p:nvPr/>
        </p:nvSpPr>
        <p:spPr>
          <a:xfrm>
            <a:off x="838199" y="4734666"/>
            <a:ext cx="10431061"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a:t>Regulation of Investigatory Powers Act 2000</a:t>
            </a:r>
          </a:p>
          <a:p>
            <a:pPr marL="285750" indent="-285750">
              <a:buFont typeface="Arial" panose="020B0604020202020204" pitchFamily="34" charset="0"/>
              <a:buChar char="•"/>
            </a:pPr>
            <a:r>
              <a:rPr lang="en-US" sz="2800" dirty="0"/>
              <a:t>The Privacy and Electronic Communications Regulations 2003</a:t>
            </a:r>
          </a:p>
          <a:p>
            <a:pPr marL="285750" indent="-285750">
              <a:buFont typeface="Arial" panose="020B0604020202020204" pitchFamily="34" charset="0"/>
              <a:buChar char="•"/>
            </a:pPr>
            <a:r>
              <a:rPr lang="en-GB" sz="2800" dirty="0"/>
              <a:t>UK General Data Protection Regulation (GDPR)</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1247511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1" y="1330007"/>
            <a:ext cx="3820669" cy="4692396"/>
          </a:xfrm>
        </p:spPr>
        <p:txBody>
          <a:bodyPr anchor="ctr">
            <a:normAutofit/>
          </a:bodyPr>
          <a:lstStyle/>
          <a:p>
            <a:r>
              <a:rPr lang="en-US" sz="5400"/>
              <a:t>Pentesting</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a:xfrm>
            <a:off x="6071616" y="1330007"/>
            <a:ext cx="5477256" cy="4692396"/>
          </a:xfrm>
        </p:spPr>
        <p:txBody>
          <a:bodyPr anchor="ctr">
            <a:normAutofit/>
          </a:bodyPr>
          <a:lstStyle/>
          <a:p>
            <a:r>
              <a:rPr lang="en-US" sz="2200"/>
              <a:t>Blue team</a:t>
            </a:r>
          </a:p>
          <a:p>
            <a:pPr lvl="1"/>
            <a:r>
              <a:rPr lang="en-US" sz="2200"/>
              <a:t>Defending an organization from cyber attack</a:t>
            </a:r>
          </a:p>
          <a:p>
            <a:pPr lvl="1"/>
            <a:r>
              <a:rPr lang="en-US" sz="2200"/>
              <a:t>Testing effectiveness of monitoring and blocking</a:t>
            </a:r>
          </a:p>
          <a:p>
            <a:r>
              <a:rPr lang="en-US" sz="2200"/>
              <a:t>Red team</a:t>
            </a:r>
          </a:p>
          <a:p>
            <a:pPr lvl="1"/>
            <a:r>
              <a:rPr lang="en-US" sz="2200"/>
              <a:t>Trying to break-in to the organization</a:t>
            </a:r>
          </a:p>
          <a:p>
            <a:pPr lvl="1"/>
            <a:r>
              <a:rPr lang="en-US" sz="2200"/>
              <a:t>Rules of engagement</a:t>
            </a:r>
          </a:p>
          <a:p>
            <a:pPr lvl="1"/>
            <a:r>
              <a:rPr lang="en-US" sz="2200"/>
              <a:t>The ”fun” bit</a:t>
            </a:r>
          </a:p>
        </p:txBody>
      </p:sp>
    </p:spTree>
    <p:extLst>
      <p:ext uri="{BB962C8B-B14F-4D97-AF65-F5344CB8AC3E}">
        <p14:creationId xmlns:p14="http://schemas.microsoft.com/office/powerpoint/2010/main" val="951436487"/>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1" y="365125"/>
            <a:ext cx="3405821" cy="3117038"/>
          </a:xfrm>
        </p:spPr>
        <p:txBody>
          <a:bodyPr anchor="ctr">
            <a:normAutofit/>
          </a:bodyPr>
          <a:lstStyle/>
          <a:p>
            <a:r>
              <a:rPr lang="en-US" sz="4100" err="1"/>
              <a:t>Pentesting</a:t>
            </a:r>
            <a:r>
              <a:rPr lang="en-US" sz="4100"/>
              <a:t> - reconnaissance</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a:xfrm>
            <a:off x="6374219" y="994145"/>
            <a:ext cx="5156364" cy="4832498"/>
          </a:xfrm>
        </p:spPr>
        <p:txBody>
          <a:bodyPr anchor="ctr">
            <a:normAutofit/>
          </a:bodyPr>
          <a:lstStyle/>
          <a:p>
            <a:r>
              <a:rPr lang="en-US" sz="2100"/>
              <a:t>DNS Enumeration</a:t>
            </a:r>
          </a:p>
          <a:p>
            <a:r>
              <a:rPr lang="en-US" sz="2100"/>
              <a:t>Network scans</a:t>
            </a:r>
          </a:p>
          <a:p>
            <a:r>
              <a:rPr lang="en-US" sz="2100"/>
              <a:t>Google</a:t>
            </a:r>
          </a:p>
          <a:p>
            <a:r>
              <a:rPr lang="en-US" sz="2100"/>
              <a:t>LinkedIn</a:t>
            </a:r>
          </a:p>
          <a:p>
            <a:endParaRPr lang="en-US" sz="2100"/>
          </a:p>
        </p:txBody>
      </p:sp>
    </p:spTree>
    <p:extLst>
      <p:ext uri="{BB962C8B-B14F-4D97-AF65-F5344CB8AC3E}">
        <p14:creationId xmlns:p14="http://schemas.microsoft.com/office/powerpoint/2010/main" val="1820896946"/>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1" y="1330007"/>
            <a:ext cx="3820669" cy="4692396"/>
          </a:xfrm>
        </p:spPr>
        <p:txBody>
          <a:bodyPr anchor="ctr">
            <a:normAutofit/>
          </a:bodyPr>
          <a:lstStyle/>
          <a:p>
            <a:r>
              <a:rPr lang="en-US" sz="5400"/>
              <a:t>Pentesting – Gaining Access</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a:xfrm>
            <a:off x="6071616" y="1330007"/>
            <a:ext cx="5477256" cy="4692396"/>
          </a:xfrm>
        </p:spPr>
        <p:txBody>
          <a:bodyPr anchor="ctr">
            <a:normAutofit/>
          </a:bodyPr>
          <a:lstStyle/>
          <a:p>
            <a:r>
              <a:rPr lang="en-US" sz="2200"/>
              <a:t>Spear phishing!</a:t>
            </a:r>
          </a:p>
          <a:p>
            <a:r>
              <a:rPr lang="en-US" sz="2200"/>
              <a:t>Brute force attacks</a:t>
            </a:r>
          </a:p>
          <a:p>
            <a:r>
              <a:rPr lang="en-US" sz="2200"/>
              <a:t>Exposed network ports</a:t>
            </a:r>
          </a:p>
          <a:p>
            <a:r>
              <a:rPr lang="en-US" sz="2200"/>
              <a:t>Physical access</a:t>
            </a:r>
          </a:p>
          <a:p>
            <a:r>
              <a:rPr lang="en-US" sz="2200"/>
              <a:t>Website vulnerabilities</a:t>
            </a:r>
          </a:p>
          <a:p>
            <a:r>
              <a:rPr lang="en-US" sz="2200"/>
              <a:t>Watering hole attacks</a:t>
            </a:r>
          </a:p>
        </p:txBody>
      </p:sp>
    </p:spTree>
    <p:extLst>
      <p:ext uri="{BB962C8B-B14F-4D97-AF65-F5344CB8AC3E}">
        <p14:creationId xmlns:p14="http://schemas.microsoft.com/office/powerpoint/2010/main" val="3599152990"/>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3" y="3320859"/>
            <a:ext cx="4524973" cy="2076333"/>
          </a:xfrm>
        </p:spPr>
        <p:txBody>
          <a:bodyPr vert="horz" lIns="91440" tIns="45720" rIns="91440" bIns="45720" rtlCol="0" anchor="t">
            <a:normAutofit/>
          </a:bodyPr>
          <a:lstStyle/>
          <a:p>
            <a:r>
              <a:rPr lang="en-US" sz="4800"/>
              <a:t>Pentesting – Pivot!</a:t>
            </a:r>
          </a:p>
        </p:txBody>
      </p:sp>
      <p:sp>
        <p:nvSpPr>
          <p:cNvPr id="10" name="Freeform: Shape 9">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group of people sitting on a staircase&#10;&#10;Description automatically generated with low confidence">
            <a:extLst>
              <a:ext uri="{FF2B5EF4-FFF2-40B4-BE49-F238E27FC236}">
                <a16:creationId xmlns:a16="http://schemas.microsoft.com/office/drawing/2014/main" id="{32C3B103-ACDC-0172-64E6-D9543C0976F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021086" y="544777"/>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Tree>
    <p:extLst>
      <p:ext uri="{BB962C8B-B14F-4D97-AF65-F5344CB8AC3E}">
        <p14:creationId xmlns:p14="http://schemas.microsoft.com/office/powerpoint/2010/main" val="5750658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352BBB9-69A8-405C-9209-A9FE217AED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2BA8247A-9874-4F57-82F4-AEB016E66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30C3CE4-8479-4B6E-9C21-D7B0CD89E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7BCD297-22FC-4ECD-95DC-8581D5E6B1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61A25F1-8873-4D98-B8D5-169EA0AC92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B7BCAD9-3EF1-4FCE-AFA0-BD2C545A7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6649524-3638-4334-8ED6-539D10DF4B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630936" y="684915"/>
            <a:ext cx="4651076" cy="1951075"/>
          </a:xfrm>
          <a:noFill/>
        </p:spPr>
        <p:txBody>
          <a:bodyPr anchor="t">
            <a:normAutofit/>
          </a:bodyPr>
          <a:lstStyle/>
          <a:p>
            <a:r>
              <a:rPr lang="en-US" sz="4800">
                <a:solidFill>
                  <a:schemeClr val="bg1"/>
                </a:solidFill>
              </a:rPr>
              <a:t>Tools of the Trade</a:t>
            </a:r>
          </a:p>
        </p:txBody>
      </p:sp>
      <p:sp>
        <p:nvSpPr>
          <p:cNvPr id="23" name="Content Placeholder 8">
            <a:extLst>
              <a:ext uri="{FF2B5EF4-FFF2-40B4-BE49-F238E27FC236}">
                <a16:creationId xmlns:a16="http://schemas.microsoft.com/office/drawing/2014/main" id="{5A8BF915-9799-D032-A3DE-440600C8C7FE}"/>
              </a:ext>
            </a:extLst>
          </p:cNvPr>
          <p:cNvSpPr>
            <a:spLocks noGrp="1"/>
          </p:cNvSpPr>
          <p:nvPr>
            <p:ph idx="1"/>
          </p:nvPr>
        </p:nvSpPr>
        <p:spPr>
          <a:xfrm>
            <a:off x="5486080" y="684921"/>
            <a:ext cx="5674107" cy="1951087"/>
          </a:xfrm>
          <a:noFill/>
        </p:spPr>
        <p:txBody>
          <a:bodyPr anchor="t">
            <a:normAutofit/>
          </a:bodyPr>
          <a:lstStyle/>
          <a:p>
            <a:endParaRPr lang="en-US" sz="1800">
              <a:solidFill>
                <a:schemeClr val="bg1"/>
              </a:solidFill>
            </a:endParaRPr>
          </a:p>
        </p:txBody>
      </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2" name="Rectangle 31">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5" name="Straight Connector 34">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Content Placeholder 4" descr="A screenshot of a computer&#10;&#10;Description automatically generated with medium confidence">
            <a:extLst>
              <a:ext uri="{FF2B5EF4-FFF2-40B4-BE49-F238E27FC236}">
                <a16:creationId xmlns:a16="http://schemas.microsoft.com/office/drawing/2014/main" id="{FB79E2A9-23E2-4ACA-DA98-6682E4D8A25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629638" y="2708781"/>
            <a:ext cx="10848063" cy="3496632"/>
          </a:xfrm>
          <a:prstGeom prst="rect">
            <a:avLst/>
          </a:prstGeom>
        </p:spPr>
      </p:pic>
      <p:grpSp>
        <p:nvGrpSpPr>
          <p:cNvPr id="40" name="Group 39">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2852760"/>
            <a:ext cx="304800" cy="429768"/>
            <a:chOff x="215328" y="-46937"/>
            <a:chExt cx="304800" cy="2773841"/>
          </a:xfrm>
        </p:grpSpPr>
        <p:cxnSp>
          <p:nvCxnSpPr>
            <p:cNvPr id="41" name="Straight Connector 40">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67270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1">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Tools of the Trade</a:t>
            </a:r>
          </a:p>
        </p:txBody>
      </p:sp>
      <p:pic>
        <p:nvPicPr>
          <p:cNvPr id="7" name="Picture 6" descr="Graphical user interface, text, website&#10;&#10;Description automatically generated">
            <a:extLst>
              <a:ext uri="{FF2B5EF4-FFF2-40B4-BE49-F238E27FC236}">
                <a16:creationId xmlns:a16="http://schemas.microsoft.com/office/drawing/2014/main" id="{A15C1DC6-68BF-F158-D575-894D11C07F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91023" y="1675227"/>
            <a:ext cx="8409953" cy="4394199"/>
          </a:xfrm>
          <a:prstGeom prst="rect">
            <a:avLst/>
          </a:prstGeom>
        </p:spPr>
      </p:pic>
    </p:spTree>
    <p:extLst>
      <p:ext uri="{BB962C8B-B14F-4D97-AF65-F5344CB8AC3E}">
        <p14:creationId xmlns:p14="http://schemas.microsoft.com/office/powerpoint/2010/main" val="173711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25E2AA9-10C9-4A14-BEA3-064CD0131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Shape 10">
            <a:extLst>
              <a:ext uri="{FF2B5EF4-FFF2-40B4-BE49-F238E27FC236}">
                <a16:creationId xmlns:a16="http://schemas.microsoft.com/office/drawing/2014/main" id="{F076F371-EE61-49EA-AA2A-3582C3AC9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863721" cy="4984915"/>
          </a:xfrm>
          <a:custGeom>
            <a:avLst/>
            <a:gdLst>
              <a:gd name="connsiteX0" fmla="*/ 0 w 5863721"/>
              <a:gd name="connsiteY0" fmla="*/ 0 h 4984915"/>
              <a:gd name="connsiteX1" fmla="*/ 5863721 w 5863721"/>
              <a:gd name="connsiteY1" fmla="*/ 0 h 4984915"/>
              <a:gd name="connsiteX2" fmla="*/ 5844576 w 5863721"/>
              <a:gd name="connsiteY2" fmla="*/ 326138 h 4984915"/>
              <a:gd name="connsiteX3" fmla="*/ 5796589 w 5863721"/>
              <a:gd name="connsiteY3" fmla="*/ 693884 h 4984915"/>
              <a:gd name="connsiteX4" fmla="*/ 148386 w 5863721"/>
              <a:gd name="connsiteY4" fmla="*/ 4951022 h 4984915"/>
              <a:gd name="connsiteX5" fmla="*/ 0 w 5863721"/>
              <a:gd name="connsiteY5" fmla="*/ 4930112 h 498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tle 2"/>
          <p:cNvSpPr>
            <a:spLocks noGrp="1"/>
          </p:cNvSpPr>
          <p:nvPr>
            <p:ph type="title"/>
          </p:nvPr>
        </p:nvSpPr>
        <p:spPr>
          <a:xfrm>
            <a:off x="804671" y="365125"/>
            <a:ext cx="3405821" cy="3117038"/>
          </a:xfrm>
        </p:spPr>
        <p:txBody>
          <a:bodyPr anchor="ctr">
            <a:normAutofit/>
          </a:bodyPr>
          <a:lstStyle/>
          <a:p>
            <a:r>
              <a:rPr lang="en-GB" dirty="0"/>
              <a:t>Introduction</a:t>
            </a:r>
          </a:p>
        </p:txBody>
      </p:sp>
      <p:sp>
        <p:nvSpPr>
          <p:cNvPr id="4" name="Content Placeholder 3"/>
          <p:cNvSpPr>
            <a:spLocks noGrp="1"/>
          </p:cNvSpPr>
          <p:nvPr>
            <p:ph idx="1"/>
          </p:nvPr>
        </p:nvSpPr>
        <p:spPr>
          <a:xfrm>
            <a:off x="6374219" y="994145"/>
            <a:ext cx="5156364" cy="4832498"/>
          </a:xfrm>
        </p:spPr>
        <p:txBody>
          <a:bodyPr anchor="ctr">
            <a:normAutofit/>
          </a:bodyPr>
          <a:lstStyle/>
          <a:p>
            <a:r>
              <a:rPr lang="en-GB" sz="2100"/>
              <a:t>Cybersecurity high-level topics</a:t>
            </a:r>
          </a:p>
          <a:p>
            <a:pPr lvl="1"/>
            <a:r>
              <a:rPr lang="en-GB" sz="2100"/>
              <a:t>Information Security</a:t>
            </a:r>
          </a:p>
          <a:p>
            <a:pPr lvl="1"/>
            <a:r>
              <a:rPr lang="en-GB" sz="2100"/>
              <a:t>Phishing</a:t>
            </a:r>
          </a:p>
          <a:p>
            <a:pPr lvl="1"/>
            <a:r>
              <a:rPr lang="en-GB" sz="2100"/>
              <a:t>Ethical Hacking</a:t>
            </a:r>
          </a:p>
          <a:p>
            <a:pPr lvl="1"/>
            <a:r>
              <a:rPr lang="en-GB" sz="2100"/>
              <a:t>Legislation</a:t>
            </a:r>
          </a:p>
          <a:p>
            <a:pPr lvl="1"/>
            <a:r>
              <a:rPr lang="en-GB" sz="2100"/>
              <a:t>Pentesting</a:t>
            </a:r>
          </a:p>
          <a:p>
            <a:pPr lvl="1"/>
            <a:r>
              <a:rPr lang="en-GB" sz="2100"/>
              <a:t>Tools</a:t>
            </a:r>
          </a:p>
          <a:p>
            <a:pPr lvl="1"/>
            <a:endParaRPr lang="en-GB" sz="2100"/>
          </a:p>
          <a:p>
            <a:pPr lvl="1"/>
            <a:endParaRPr lang="en-GB" sz="2100"/>
          </a:p>
          <a:p>
            <a:endParaRPr lang="en-GB" sz="2100"/>
          </a:p>
        </p:txBody>
      </p:sp>
    </p:spTree>
    <p:extLst>
      <p:ext uri="{BB962C8B-B14F-4D97-AF65-F5344CB8AC3E}">
        <p14:creationId xmlns:p14="http://schemas.microsoft.com/office/powerpoint/2010/main" val="354690070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Tools of the Trade</a:t>
            </a:r>
          </a:p>
        </p:txBody>
      </p:sp>
      <p:pic>
        <p:nvPicPr>
          <p:cNvPr id="6" name="Picture 5" descr="Graphical user interface, application&#10;&#10;Description automatically generated">
            <a:extLst>
              <a:ext uri="{FF2B5EF4-FFF2-40B4-BE49-F238E27FC236}">
                <a16:creationId xmlns:a16="http://schemas.microsoft.com/office/drawing/2014/main" id="{76C1EA12-4467-311B-7C90-616A2A03E80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80" y="1787680"/>
            <a:ext cx="6436548" cy="3282639"/>
          </a:xfrm>
          <a:prstGeom prst="rect">
            <a:avLst/>
          </a:prstGeom>
        </p:spPr>
      </p:pic>
      <p:cxnSp>
        <p:nvCxnSpPr>
          <p:cNvPr id="13" name="Straight Connector 12">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0745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Tools of the Trade</a:t>
            </a:r>
          </a:p>
        </p:txBody>
      </p:sp>
      <p:pic>
        <p:nvPicPr>
          <p:cNvPr id="4" name="Picture 3" descr="Graphical user interface, application&#10;&#10;Description automatically generated">
            <a:extLst>
              <a:ext uri="{FF2B5EF4-FFF2-40B4-BE49-F238E27FC236}">
                <a16:creationId xmlns:a16="http://schemas.microsoft.com/office/drawing/2014/main" id="{97BDE77A-D4F2-E171-9AC3-757A8BCAFE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80" y="1819864"/>
            <a:ext cx="6436548" cy="3218272"/>
          </a:xfrm>
          <a:prstGeom prst="rect">
            <a:avLst/>
          </a:prstGeom>
        </p:spPr>
      </p:pic>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20982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Tools of the Trade</a:t>
            </a:r>
          </a:p>
        </p:txBody>
      </p:sp>
      <p:pic>
        <p:nvPicPr>
          <p:cNvPr id="4" name="Picture 3" descr="Graphical user interface, text, application&#10;&#10;Description automatically generated">
            <a:extLst>
              <a:ext uri="{FF2B5EF4-FFF2-40B4-BE49-F238E27FC236}">
                <a16:creationId xmlns:a16="http://schemas.microsoft.com/office/drawing/2014/main" id="{84FBFEE4-82F7-8DA4-4E03-E12D1DE9A6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80" y="1819864"/>
            <a:ext cx="6436548" cy="3218272"/>
          </a:xfrm>
          <a:prstGeom prst="rect">
            <a:avLst/>
          </a:prstGeom>
        </p:spPr>
      </p:pic>
      <p:cxnSp>
        <p:nvCxnSpPr>
          <p:cNvPr id="11" name="Straight Connector 10">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0995811"/>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37B233-9CDD-4A90-AABB-A8963DEE4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153400" y="818457"/>
            <a:ext cx="3322317" cy="2975876"/>
          </a:xfrm>
        </p:spPr>
        <p:txBody>
          <a:bodyPr vert="horz" lIns="91440" tIns="45720" rIns="91440" bIns="45720" rtlCol="0" anchor="b">
            <a:normAutofit/>
          </a:bodyPr>
          <a:lstStyle/>
          <a:p>
            <a:r>
              <a:rPr lang="en-US" kern="1200">
                <a:solidFill>
                  <a:schemeClr val="tx1"/>
                </a:solidFill>
                <a:latin typeface="+mj-lt"/>
                <a:ea typeface="+mj-ea"/>
                <a:cs typeface="+mj-cs"/>
              </a:rPr>
              <a:t>Learning and Practicing (CTF)</a:t>
            </a:r>
          </a:p>
        </p:txBody>
      </p:sp>
      <p:pic>
        <p:nvPicPr>
          <p:cNvPr id="7" name="Picture 6" descr="A screenshot of a computer&#10;&#10;Description automatically generated with medium confidence">
            <a:extLst>
              <a:ext uri="{FF2B5EF4-FFF2-40B4-BE49-F238E27FC236}">
                <a16:creationId xmlns:a16="http://schemas.microsoft.com/office/drawing/2014/main" id="{31A674FB-A8FA-8A4C-4A45-0CA9C50169E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280" y="1948594"/>
            <a:ext cx="6436548" cy="2960811"/>
          </a:xfrm>
          <a:prstGeom prst="rect">
            <a:avLst/>
          </a:prstGeom>
        </p:spPr>
      </p:pic>
      <p:cxnSp>
        <p:nvCxnSpPr>
          <p:cNvPr id="14" name="Straight Connector 13">
            <a:extLst>
              <a:ext uri="{FF2B5EF4-FFF2-40B4-BE49-F238E27FC236}">
                <a16:creationId xmlns:a16="http://schemas.microsoft.com/office/drawing/2014/main" id="{040575EE-C594-4566-BC00-663004E52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17861"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23722"/>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aphical user interface, logo, company name&#10;&#10;Description automatically generated">
            <a:extLst>
              <a:ext uri="{FF2B5EF4-FFF2-40B4-BE49-F238E27FC236}">
                <a16:creationId xmlns:a16="http://schemas.microsoft.com/office/drawing/2014/main" id="{86E3B60E-EC4C-AE5F-0CB8-30FD54C55F5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969264" y="5154168"/>
            <a:ext cx="6973204" cy="1261872"/>
          </a:xfrm>
        </p:spPr>
        <p:txBody>
          <a:bodyPr vert="horz" lIns="91440" tIns="45720" rIns="91440" bIns="45720" rtlCol="0" anchor="ctr">
            <a:normAutofit/>
          </a:bodyPr>
          <a:lstStyle/>
          <a:p>
            <a:r>
              <a:rPr lang="en-US" sz="4800">
                <a:solidFill>
                  <a:schemeClr val="tx1">
                    <a:lumMod val="85000"/>
                    <a:lumOff val="15000"/>
                  </a:schemeClr>
                </a:solidFill>
              </a:rPr>
              <a:t>Certification</a:t>
            </a:r>
          </a:p>
        </p:txBody>
      </p:sp>
      <p:cxnSp>
        <p:nvCxnSpPr>
          <p:cNvPr id="11" name="Straight Connector 10">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0498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04673" y="1445494"/>
            <a:ext cx="3616856" cy="4376572"/>
          </a:xfrm>
        </p:spPr>
        <p:txBody>
          <a:bodyPr vert="horz" lIns="91440" tIns="45720" rIns="91440" bIns="45720" rtlCol="0" anchor="ctr">
            <a:normAutofit/>
          </a:bodyPr>
          <a:lstStyle/>
          <a:p>
            <a:r>
              <a:rPr lang="en-US" sz="4800" kern="1200">
                <a:solidFill>
                  <a:schemeClr val="tx1"/>
                </a:solidFill>
                <a:latin typeface="+mj-lt"/>
                <a:ea typeface="+mj-ea"/>
                <a:cs typeface="+mj-cs"/>
              </a:rPr>
              <a:t>Next steps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BE21783-8F71-A111-FA81-908B38BCFC47}"/>
              </a:ext>
            </a:extLst>
          </p:cNvPr>
          <p:cNvSpPr txBox="1"/>
          <p:nvPr/>
        </p:nvSpPr>
        <p:spPr>
          <a:xfrm>
            <a:off x="6096000" y="1399032"/>
            <a:ext cx="5501834" cy="447141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1900">
                <a:solidFill>
                  <a:schemeClr val="bg1"/>
                </a:solidFill>
                <a:hlinkClick r:id="rId2"/>
              </a:rPr>
              <a:t>https://github.com/husnainfareed/Awesome-Ethical-Hacking-Resources</a:t>
            </a:r>
            <a:endParaRPr lang="en-US" sz="1900">
              <a:solidFill>
                <a:schemeClr val="bg1"/>
              </a:solidFill>
            </a:endParaRPr>
          </a:p>
          <a:p>
            <a:pPr indent="-228600">
              <a:lnSpc>
                <a:spcPct val="90000"/>
              </a:lnSpc>
              <a:spcAft>
                <a:spcPts val="600"/>
              </a:spcAft>
              <a:buFont typeface="Arial" panose="020B0604020202020204" pitchFamily="34" charset="0"/>
              <a:buChar char="•"/>
            </a:pPr>
            <a:endParaRPr lang="en-US" sz="1900">
              <a:solidFill>
                <a:schemeClr val="bg1"/>
              </a:solidFill>
            </a:endParaRPr>
          </a:p>
          <a:p>
            <a:pPr indent="-228600">
              <a:lnSpc>
                <a:spcPct val="90000"/>
              </a:lnSpc>
              <a:spcAft>
                <a:spcPts val="600"/>
              </a:spcAft>
              <a:buFont typeface="Arial" panose="020B0604020202020204" pitchFamily="34" charset="0"/>
              <a:buChar char="•"/>
            </a:pPr>
            <a:r>
              <a:rPr lang="en-US" sz="1900">
                <a:solidFill>
                  <a:schemeClr val="bg1"/>
                </a:solidFill>
                <a:hlinkClick r:id="rId3"/>
              </a:rPr>
              <a:t>https://github.com/vitalysim/Awesome-Hacking-Resources</a:t>
            </a:r>
            <a:endParaRPr lang="en-US" sz="1900">
              <a:solidFill>
                <a:schemeClr val="bg1"/>
              </a:solidFill>
            </a:endParaRPr>
          </a:p>
          <a:p>
            <a:pPr indent="-228600">
              <a:lnSpc>
                <a:spcPct val="90000"/>
              </a:lnSpc>
              <a:spcAft>
                <a:spcPts val="600"/>
              </a:spcAft>
              <a:buFont typeface="Arial" panose="020B0604020202020204" pitchFamily="34" charset="0"/>
              <a:buChar char="•"/>
            </a:pPr>
            <a:endParaRPr lang="en-US" sz="1900">
              <a:solidFill>
                <a:schemeClr val="bg1"/>
              </a:solidFill>
            </a:endParaRPr>
          </a:p>
          <a:p>
            <a:pPr indent="-228600">
              <a:lnSpc>
                <a:spcPct val="90000"/>
              </a:lnSpc>
              <a:spcAft>
                <a:spcPts val="600"/>
              </a:spcAft>
              <a:buFont typeface="Arial" panose="020B0604020202020204" pitchFamily="34" charset="0"/>
              <a:buChar char="•"/>
            </a:pPr>
            <a:r>
              <a:rPr lang="en-US" sz="1900">
                <a:solidFill>
                  <a:schemeClr val="bg1"/>
                </a:solidFill>
                <a:hlinkClick r:id="rId4"/>
              </a:rPr>
              <a:t>https://www.kali.org/</a:t>
            </a:r>
            <a:endParaRPr lang="en-US" sz="1900">
              <a:solidFill>
                <a:schemeClr val="bg1"/>
              </a:solidFill>
            </a:endParaRPr>
          </a:p>
          <a:p>
            <a:pPr indent="-228600">
              <a:lnSpc>
                <a:spcPct val="90000"/>
              </a:lnSpc>
              <a:spcAft>
                <a:spcPts val="600"/>
              </a:spcAft>
              <a:buFont typeface="Arial" panose="020B0604020202020204" pitchFamily="34" charset="0"/>
              <a:buChar char="•"/>
            </a:pPr>
            <a:endParaRPr lang="en-US" sz="1900">
              <a:solidFill>
                <a:schemeClr val="bg1"/>
              </a:solidFill>
            </a:endParaRPr>
          </a:p>
          <a:p>
            <a:pPr indent="-228600">
              <a:lnSpc>
                <a:spcPct val="90000"/>
              </a:lnSpc>
              <a:spcAft>
                <a:spcPts val="600"/>
              </a:spcAft>
              <a:buFont typeface="Arial" panose="020B0604020202020204" pitchFamily="34" charset="0"/>
              <a:buChar char="•"/>
            </a:pPr>
            <a:r>
              <a:rPr lang="en-US" sz="1900">
                <a:solidFill>
                  <a:schemeClr val="bg1"/>
                </a:solidFill>
                <a:hlinkClick r:id="rId5"/>
              </a:rPr>
              <a:t>https://www.shodan.io</a:t>
            </a:r>
            <a:endParaRPr lang="en-US" sz="1900">
              <a:solidFill>
                <a:schemeClr val="bg1"/>
              </a:solidFill>
            </a:endParaRPr>
          </a:p>
          <a:p>
            <a:pPr indent="-228600">
              <a:lnSpc>
                <a:spcPct val="90000"/>
              </a:lnSpc>
              <a:spcAft>
                <a:spcPts val="600"/>
              </a:spcAft>
              <a:buFont typeface="Arial" panose="020B0604020202020204" pitchFamily="34" charset="0"/>
              <a:buChar char="•"/>
            </a:pPr>
            <a:endParaRPr lang="en-US" sz="1900">
              <a:solidFill>
                <a:schemeClr val="bg1"/>
              </a:solidFill>
            </a:endParaRPr>
          </a:p>
          <a:p>
            <a:pPr indent="-228600">
              <a:lnSpc>
                <a:spcPct val="90000"/>
              </a:lnSpc>
              <a:spcAft>
                <a:spcPts val="600"/>
              </a:spcAft>
              <a:buFont typeface="Arial" panose="020B0604020202020204" pitchFamily="34" charset="0"/>
              <a:buChar char="•"/>
            </a:pPr>
            <a:r>
              <a:rPr lang="en-US" sz="1900">
                <a:solidFill>
                  <a:schemeClr val="bg1"/>
                </a:solidFill>
                <a:hlinkClick r:id="rId6"/>
              </a:rPr>
              <a:t>https://www.exploit-db.com/</a:t>
            </a:r>
            <a:endParaRPr lang="en-US" sz="1900">
              <a:solidFill>
                <a:schemeClr val="bg1"/>
              </a:solidFill>
            </a:endParaRPr>
          </a:p>
          <a:p>
            <a:pPr indent="-228600">
              <a:lnSpc>
                <a:spcPct val="90000"/>
              </a:lnSpc>
              <a:spcAft>
                <a:spcPts val="600"/>
              </a:spcAft>
              <a:buFont typeface="Arial" panose="020B0604020202020204" pitchFamily="34" charset="0"/>
              <a:buChar char="•"/>
            </a:pPr>
            <a:endParaRPr lang="en-US" sz="1900">
              <a:solidFill>
                <a:schemeClr val="bg1"/>
              </a:solidFill>
            </a:endParaRPr>
          </a:p>
          <a:p>
            <a:pPr indent="-228600">
              <a:lnSpc>
                <a:spcPct val="90000"/>
              </a:lnSpc>
              <a:spcAft>
                <a:spcPts val="600"/>
              </a:spcAft>
              <a:buFont typeface="Arial" panose="020B0604020202020204" pitchFamily="34" charset="0"/>
              <a:buChar char="•"/>
            </a:pPr>
            <a:r>
              <a:rPr lang="en-US" sz="1900">
                <a:solidFill>
                  <a:schemeClr val="bg1"/>
                </a:solidFill>
              </a:rPr>
              <a:t>https://www.eccouncil.org/ethical-hacking/</a:t>
            </a:r>
          </a:p>
          <a:p>
            <a:pPr indent="-228600">
              <a:lnSpc>
                <a:spcPct val="90000"/>
              </a:lnSpc>
              <a:spcAft>
                <a:spcPts val="600"/>
              </a:spcAft>
              <a:buFont typeface="Arial" panose="020B0604020202020204" pitchFamily="34" charset="0"/>
              <a:buChar char="•"/>
            </a:pPr>
            <a:endParaRPr lang="en-US" sz="1900">
              <a:solidFill>
                <a:schemeClr val="bg1"/>
              </a:solidFill>
            </a:endParaRPr>
          </a:p>
        </p:txBody>
      </p:sp>
    </p:spTree>
    <p:extLst>
      <p:ext uri="{BB962C8B-B14F-4D97-AF65-F5344CB8AC3E}">
        <p14:creationId xmlns:p14="http://schemas.microsoft.com/office/powerpoint/2010/main" val="308359453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2311147" y="365760"/>
            <a:ext cx="7569706" cy="1288238"/>
          </a:xfrm>
        </p:spPr>
        <p:txBody>
          <a:bodyPr anchor="ctr">
            <a:normAutofit/>
          </a:bodyPr>
          <a:lstStyle/>
          <a:p>
            <a:pPr algn="ctr"/>
            <a:r>
              <a:rPr lang="en-GB" dirty="0"/>
              <a:t>Information Security</a:t>
            </a:r>
            <a:endParaRPr lang="en-GB"/>
          </a:p>
        </p:txBody>
      </p:sp>
      <p:sp>
        <p:nvSpPr>
          <p:cNvPr id="4" name="Content Placeholder 3"/>
          <p:cNvSpPr>
            <a:spLocks noGrp="1"/>
          </p:cNvSpPr>
          <p:nvPr>
            <p:ph idx="1"/>
          </p:nvPr>
        </p:nvSpPr>
        <p:spPr>
          <a:xfrm>
            <a:off x="2165569" y="1956816"/>
            <a:ext cx="7860863" cy="4024884"/>
          </a:xfrm>
        </p:spPr>
        <p:txBody>
          <a:bodyPr anchor="t">
            <a:normAutofit/>
          </a:bodyPr>
          <a:lstStyle/>
          <a:p>
            <a:pPr lvl="1"/>
            <a:r>
              <a:rPr lang="en-GB" dirty="0"/>
              <a:t>Maintaining:</a:t>
            </a:r>
          </a:p>
          <a:p>
            <a:pPr lvl="2"/>
            <a:r>
              <a:rPr lang="en-GB" sz="2400"/>
              <a:t>Confidentiality</a:t>
            </a:r>
          </a:p>
          <a:p>
            <a:pPr lvl="2"/>
            <a:r>
              <a:rPr lang="en-GB" sz="2400"/>
              <a:t>Integrity</a:t>
            </a:r>
          </a:p>
          <a:p>
            <a:pPr lvl="2"/>
            <a:r>
              <a:rPr lang="en-GB" sz="2400"/>
              <a:t>Availability</a:t>
            </a:r>
          </a:p>
          <a:p>
            <a:pPr lvl="1"/>
            <a:endParaRPr lang="en-GB" dirty="0"/>
          </a:p>
          <a:p>
            <a:endParaRPr lang="en-GB" sz="2400"/>
          </a:p>
        </p:txBody>
      </p:sp>
    </p:spTree>
    <p:extLst>
      <p:ext uri="{BB962C8B-B14F-4D97-AF65-F5344CB8AC3E}">
        <p14:creationId xmlns:p14="http://schemas.microsoft.com/office/powerpoint/2010/main" val="48793606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CB5DFCDA-694D-4637-8E9B-038575194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952075" cy="6858000"/>
          </a:xfrm>
          <a:custGeom>
            <a:avLst/>
            <a:gdLst>
              <a:gd name="connsiteX0" fmla="*/ 9952075 w 9952075"/>
              <a:gd name="connsiteY0" fmla="*/ 6858000 h 6858000"/>
              <a:gd name="connsiteX1" fmla="*/ 108694 w 9952075"/>
              <a:gd name="connsiteY1" fmla="*/ 6858000 h 6858000"/>
              <a:gd name="connsiteX2" fmla="*/ 79127 w 9952075"/>
              <a:gd name="connsiteY2" fmla="*/ 6681235 h 6858000"/>
              <a:gd name="connsiteX3" fmla="*/ 0 w 9952075"/>
              <a:gd name="connsiteY3" fmla="*/ 5565888 h 6858000"/>
              <a:gd name="connsiteX4" fmla="*/ 2190696 w 9952075"/>
              <a:gd name="connsiteY4" fmla="*/ 145339 h 6858000"/>
              <a:gd name="connsiteX5" fmla="*/ 2339431 w 9952075"/>
              <a:gd name="connsiteY5" fmla="*/ 0 h 6858000"/>
              <a:gd name="connsiteX6" fmla="*/ 9952075 w 9952075"/>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52075" h="6858000">
                <a:moveTo>
                  <a:pt x="9952075"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9952075"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E4DB276E-BFF1-43F5-AB90-7ABA4B9A9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9652017" cy="6858000"/>
          </a:xfrm>
          <a:custGeom>
            <a:avLst/>
            <a:gdLst>
              <a:gd name="connsiteX0" fmla="*/ 9652017 w 9652017"/>
              <a:gd name="connsiteY0" fmla="*/ 6858000 h 6858000"/>
              <a:gd name="connsiteX1" fmla="*/ 112827 w 9652017"/>
              <a:gd name="connsiteY1" fmla="*/ 6858000 h 6858000"/>
              <a:gd name="connsiteX2" fmla="*/ 76084 w 9652017"/>
              <a:gd name="connsiteY2" fmla="*/ 6638337 h 6858000"/>
              <a:gd name="connsiteX3" fmla="*/ 0 w 9652017"/>
              <a:gd name="connsiteY3" fmla="*/ 5565888 h 6858000"/>
              <a:gd name="connsiteX4" fmla="*/ 2157501 w 9652017"/>
              <a:gd name="connsiteY4" fmla="*/ 301488 h 6858000"/>
              <a:gd name="connsiteX5" fmla="*/ 2472310 w 9652017"/>
              <a:gd name="connsiteY5" fmla="*/ 0 h 6858000"/>
              <a:gd name="connsiteX6" fmla="*/ 9652017 w 9652017"/>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2017" h="6858000">
                <a:moveTo>
                  <a:pt x="9652017" y="6858000"/>
                </a:moveTo>
                <a:lnTo>
                  <a:pt x="112827" y="6858000"/>
                </a:lnTo>
                <a:lnTo>
                  <a:pt x="76084" y="6638337"/>
                </a:lnTo>
                <a:cubicBezTo>
                  <a:pt x="25944" y="6288079"/>
                  <a:pt x="0" y="5930014"/>
                  <a:pt x="0" y="5565888"/>
                </a:cubicBezTo>
                <a:cubicBezTo>
                  <a:pt x="0" y="3514654"/>
                  <a:pt x="823309" y="1655711"/>
                  <a:pt x="2157501" y="301488"/>
                </a:cubicBezTo>
                <a:lnTo>
                  <a:pt x="2472310" y="0"/>
                </a:lnTo>
                <a:lnTo>
                  <a:pt x="9652017" y="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838200" y="365126"/>
            <a:ext cx="7757694" cy="1288238"/>
          </a:xfrm>
        </p:spPr>
        <p:txBody>
          <a:bodyPr anchor="b">
            <a:normAutofit/>
          </a:bodyPr>
          <a:lstStyle/>
          <a:p>
            <a:r>
              <a:rPr lang="en-US" dirty="0"/>
              <a:t>Phishing</a:t>
            </a:r>
          </a:p>
        </p:txBody>
      </p:sp>
      <p:sp>
        <p:nvSpPr>
          <p:cNvPr id="3" name="Content Placeholder 2">
            <a:extLst>
              <a:ext uri="{FF2B5EF4-FFF2-40B4-BE49-F238E27FC236}">
                <a16:creationId xmlns:a16="http://schemas.microsoft.com/office/drawing/2014/main" id="{D9A4EB78-ADD3-918B-017D-0D53E12ACE69}"/>
              </a:ext>
            </a:extLst>
          </p:cNvPr>
          <p:cNvSpPr>
            <a:spLocks noGrp="1"/>
          </p:cNvSpPr>
          <p:nvPr>
            <p:ph idx="1"/>
          </p:nvPr>
        </p:nvSpPr>
        <p:spPr>
          <a:xfrm>
            <a:off x="838198" y="1956390"/>
            <a:ext cx="7322290" cy="3907465"/>
          </a:xfrm>
        </p:spPr>
        <p:txBody>
          <a:bodyPr anchor="t">
            <a:normAutofit/>
          </a:bodyPr>
          <a:lstStyle/>
          <a:p>
            <a:pPr marL="0" indent="0">
              <a:buNone/>
            </a:pPr>
            <a:r>
              <a:rPr lang="en-US" sz="2400" i="1"/>
              <a:t>“ Phishing is a type of </a:t>
            </a:r>
            <a:r>
              <a:rPr lang="en-US" sz="2400" b="1" i="1"/>
              <a:t>social engineering</a:t>
            </a:r>
            <a:r>
              <a:rPr lang="en-US" sz="2400" i="1"/>
              <a:t> where an attacker sends a fraudulent (e.g., spoofed, fake, or otherwise deceptive) message designed to trick a person into revealing sensitive information to the attacker or to deploy malicious software on the victim's infrastructure like ransomware ”</a:t>
            </a:r>
          </a:p>
          <a:p>
            <a:pPr marL="0" indent="0">
              <a:buNone/>
            </a:pPr>
            <a:r>
              <a:rPr lang="en-US" sz="2400"/>
              <a:t>Wikipedia</a:t>
            </a:r>
          </a:p>
          <a:p>
            <a:pPr marL="0" indent="0">
              <a:buNone/>
            </a:pPr>
            <a:endParaRPr lang="en-US" sz="2400"/>
          </a:p>
          <a:p>
            <a:r>
              <a:rPr lang="en-US" sz="2400"/>
              <a:t>Spear Phishing – targeted at a specific person or organisation</a:t>
            </a:r>
          </a:p>
        </p:txBody>
      </p:sp>
    </p:spTree>
    <p:extLst>
      <p:ext uri="{BB962C8B-B14F-4D97-AF65-F5344CB8AC3E}">
        <p14:creationId xmlns:p14="http://schemas.microsoft.com/office/powerpoint/2010/main" val="257941760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Phishing</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website&#10;&#10;Description automatically generated">
            <a:extLst>
              <a:ext uri="{FF2B5EF4-FFF2-40B4-BE49-F238E27FC236}">
                <a16:creationId xmlns:a16="http://schemas.microsoft.com/office/drawing/2014/main" id="{746D498F-8DFE-3DAC-6972-A2904A33332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996658" y="640080"/>
            <a:ext cx="6529892" cy="5550408"/>
          </a:xfrm>
          <a:prstGeom prst="rect">
            <a:avLst/>
          </a:prstGeom>
        </p:spPr>
      </p:pic>
    </p:spTree>
    <p:extLst>
      <p:ext uri="{BB962C8B-B14F-4D97-AF65-F5344CB8AC3E}">
        <p14:creationId xmlns:p14="http://schemas.microsoft.com/office/powerpoint/2010/main" val="240959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5400" kern="1200">
                <a:solidFill>
                  <a:schemeClr val="tx1"/>
                </a:solidFill>
                <a:latin typeface="+mj-lt"/>
                <a:ea typeface="+mj-ea"/>
                <a:cs typeface="+mj-cs"/>
              </a:rPr>
              <a:t>Phishing</a:t>
            </a:r>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3751C8B-5AAA-36EE-C892-DD0D50F3A085}"/>
              </a:ext>
            </a:extLst>
          </p:cNvPr>
          <p:cNvSpPr txBox="1"/>
          <p:nvPr/>
        </p:nvSpPr>
        <p:spPr>
          <a:xfrm>
            <a:off x="630936" y="2807208"/>
            <a:ext cx="3429000" cy="341071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200"/>
              <a:t>http://equalgrow.store/r47cf.php?32=1o10637125e87e2f4_1qo4.89uatv9.A0184rfffsy1wc07pt_0t2256.028gmMDk2dXkyMXBqbmpp0r5djf</a:t>
            </a:r>
          </a:p>
        </p:txBody>
      </p:sp>
      <p:pic>
        <p:nvPicPr>
          <p:cNvPr id="5" name="Content Placeholder 4" descr="Graphical user interface, website&#10;&#10;Description automatically generated">
            <a:extLst>
              <a:ext uri="{FF2B5EF4-FFF2-40B4-BE49-F238E27FC236}">
                <a16:creationId xmlns:a16="http://schemas.microsoft.com/office/drawing/2014/main" id="{746D498F-8DFE-3DAC-6972-A2904A33332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825073" y="640080"/>
            <a:ext cx="6562165" cy="5577840"/>
          </a:xfrm>
          <a:prstGeom prst="rect">
            <a:avLst/>
          </a:prstGeom>
        </p:spPr>
      </p:pic>
    </p:spTree>
    <p:extLst>
      <p:ext uri="{BB962C8B-B14F-4D97-AF65-F5344CB8AC3E}">
        <p14:creationId xmlns:p14="http://schemas.microsoft.com/office/powerpoint/2010/main" val="276342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p:txBody>
          <a:bodyPr/>
          <a:lstStyle/>
          <a:p>
            <a:r>
              <a:rPr lang="en-US" dirty="0"/>
              <a:t>Phishing</a:t>
            </a:r>
          </a:p>
        </p:txBody>
      </p:sp>
      <p:pic>
        <p:nvPicPr>
          <p:cNvPr id="5" name="Content Placeholder 4" descr="Graphical user interface, website&#10;&#10;Description automatically generated">
            <a:extLst>
              <a:ext uri="{FF2B5EF4-FFF2-40B4-BE49-F238E27FC236}">
                <a16:creationId xmlns:a16="http://schemas.microsoft.com/office/drawing/2014/main" id="{746D498F-8DFE-3DAC-6972-A2904A33332A}"/>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27107" y="1475874"/>
            <a:ext cx="5117227" cy="4351338"/>
          </a:xfrm>
        </p:spPr>
      </p:pic>
      <p:sp>
        <p:nvSpPr>
          <p:cNvPr id="4" name="TextBox 3">
            <a:extLst>
              <a:ext uri="{FF2B5EF4-FFF2-40B4-BE49-F238E27FC236}">
                <a16:creationId xmlns:a16="http://schemas.microsoft.com/office/drawing/2014/main" id="{A3751C8B-5AAA-36EE-C892-DD0D50F3A085}"/>
              </a:ext>
            </a:extLst>
          </p:cNvPr>
          <p:cNvSpPr txBox="1"/>
          <p:nvPr/>
        </p:nvSpPr>
        <p:spPr>
          <a:xfrm>
            <a:off x="5568893" y="2044589"/>
            <a:ext cx="6096000" cy="923330"/>
          </a:xfrm>
          <a:prstGeom prst="rect">
            <a:avLst/>
          </a:prstGeom>
          <a:noFill/>
        </p:spPr>
        <p:txBody>
          <a:bodyPr wrap="square">
            <a:spAutoFit/>
          </a:bodyPr>
          <a:lstStyle/>
          <a:p>
            <a:r>
              <a:rPr lang="en-US" dirty="0"/>
              <a:t>http://</a:t>
            </a:r>
            <a:r>
              <a:rPr lang="en-US" dirty="0" err="1"/>
              <a:t>equalgrow.store</a:t>
            </a:r>
            <a:r>
              <a:rPr lang="en-US" dirty="0"/>
              <a:t>/r47cf.php?32=1o10637125e87e2f4_1qo4.89uatv9.A0184rfffsy1wc07pt_0t2256.028gmMDk2dXkyMXBqbmpp0r5djf</a:t>
            </a:r>
          </a:p>
        </p:txBody>
      </p:sp>
      <p:sp>
        <p:nvSpPr>
          <p:cNvPr id="6" name="TextBox 5">
            <a:extLst>
              <a:ext uri="{FF2B5EF4-FFF2-40B4-BE49-F238E27FC236}">
                <a16:creationId xmlns:a16="http://schemas.microsoft.com/office/drawing/2014/main" id="{EF4DEC62-3E44-06DE-9347-4EEC98C67647}"/>
              </a:ext>
            </a:extLst>
          </p:cNvPr>
          <p:cNvSpPr txBox="1"/>
          <p:nvPr/>
        </p:nvSpPr>
        <p:spPr>
          <a:xfrm>
            <a:off x="5613937" y="3751234"/>
            <a:ext cx="6098058" cy="646331"/>
          </a:xfrm>
          <a:prstGeom prst="rect">
            <a:avLst/>
          </a:prstGeom>
          <a:noFill/>
        </p:spPr>
        <p:txBody>
          <a:bodyPr wrap="square">
            <a:spAutoFit/>
          </a:bodyPr>
          <a:lstStyle/>
          <a:p>
            <a:r>
              <a:rPr lang="en-US" dirty="0"/>
              <a:t>https://</a:t>
            </a:r>
            <a:r>
              <a:rPr lang="en-US" dirty="0" err="1"/>
              <a:t>dolocamerticus.live</a:t>
            </a:r>
            <a:r>
              <a:rPr lang="en-US" dirty="0"/>
              <a:t>/?304a670e17b7f960c21a33723214d1b1</a:t>
            </a:r>
          </a:p>
        </p:txBody>
      </p:sp>
    </p:spTree>
    <p:extLst>
      <p:ext uri="{BB962C8B-B14F-4D97-AF65-F5344CB8AC3E}">
        <p14:creationId xmlns:p14="http://schemas.microsoft.com/office/powerpoint/2010/main" val="445095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Phishing</a:t>
            </a:r>
          </a:p>
        </p:txBody>
      </p:sp>
      <p:sp>
        <p:nvSpPr>
          <p:cNvPr id="20"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Graphical user interface, text, application, chat or text message&#10;&#10;Description automatically generated">
            <a:extLst>
              <a:ext uri="{FF2B5EF4-FFF2-40B4-BE49-F238E27FC236}">
                <a16:creationId xmlns:a16="http://schemas.microsoft.com/office/drawing/2014/main" id="{4DE4151D-C61C-9EB3-4140-528D5534CFA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680427" y="2642616"/>
            <a:ext cx="2893641" cy="3605784"/>
          </a:xfrm>
          <a:prstGeom prst="rect">
            <a:avLst/>
          </a:prstGeom>
        </p:spPr>
      </p:pic>
      <p:pic>
        <p:nvPicPr>
          <p:cNvPr id="13" name="Picture 12" descr="Graphical user interface, text, application, chat or text message&#10;&#10;Description automatically generated">
            <a:extLst>
              <a:ext uri="{FF2B5EF4-FFF2-40B4-BE49-F238E27FC236}">
                <a16:creationId xmlns:a16="http://schemas.microsoft.com/office/drawing/2014/main" id="{4393FD58-8F94-8429-E81C-EC49CE5F44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9942" y="2642616"/>
            <a:ext cx="3443523" cy="3605784"/>
          </a:xfrm>
          <a:prstGeom prst="rect">
            <a:avLst/>
          </a:prstGeom>
        </p:spPr>
      </p:pic>
    </p:spTree>
    <p:extLst>
      <p:ext uri="{BB962C8B-B14F-4D97-AF65-F5344CB8AC3E}">
        <p14:creationId xmlns:p14="http://schemas.microsoft.com/office/powerpoint/2010/main" val="456840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6C3987-4026-D831-A683-C2293B827E4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Phishing</a:t>
            </a:r>
          </a:p>
        </p:txBody>
      </p:sp>
      <p:sp>
        <p:nvSpPr>
          <p:cNvPr id="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application&#10;&#10;Description automatically generated">
            <a:extLst>
              <a:ext uri="{FF2B5EF4-FFF2-40B4-BE49-F238E27FC236}">
                <a16:creationId xmlns:a16="http://schemas.microsoft.com/office/drawing/2014/main" id="{C6185D0C-FB61-2F08-1547-AC05E19A2552}"/>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54296" y="1909232"/>
            <a:ext cx="7214616" cy="3012103"/>
          </a:xfrm>
          <a:prstGeom prst="rect">
            <a:avLst/>
          </a:prstGeom>
        </p:spPr>
      </p:pic>
    </p:spTree>
    <p:extLst>
      <p:ext uri="{BB962C8B-B14F-4D97-AF65-F5344CB8AC3E}">
        <p14:creationId xmlns:p14="http://schemas.microsoft.com/office/powerpoint/2010/main" val="1213591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DBD35954FDAF46951D8CD835EC5340" ma:contentTypeVersion="16" ma:contentTypeDescription="Create a new document." ma:contentTypeScope="" ma:versionID="a54108a64201fcd136c3ebc79e3336de">
  <xsd:schema xmlns:xsd="http://www.w3.org/2001/XMLSchema" xmlns:xs="http://www.w3.org/2001/XMLSchema" xmlns:p="http://schemas.microsoft.com/office/2006/metadata/properties" xmlns:ns2="f16d894f-3b86-4d4d-9a78-bb2d2ffe587f" xmlns:ns3="acd685c1-cc22-4104-afd4-a40f2e97d79e" targetNamespace="http://schemas.microsoft.com/office/2006/metadata/properties" ma:root="true" ma:fieldsID="4a7b145157b4b244aa7e7c24fac82cdf" ns2:_="" ns3:_="">
    <xsd:import namespace="f16d894f-3b86-4d4d-9a78-bb2d2ffe587f"/>
    <xsd:import namespace="acd685c1-cc22-4104-afd4-a40f2e97d7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6d894f-3b86-4d4d-9a78-bb2d2ffe58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7af76c-f141-45ca-ae1a-4959eb0cbd4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cd685c1-cc22-4104-afd4-a40f2e97d79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c0c7f8e-4de4-4eca-809f-931f59a44138}" ma:internalName="TaxCatchAll" ma:showField="CatchAllData" ma:web="acd685c1-cc22-4104-afd4-a40f2e97d7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6d894f-3b86-4d4d-9a78-bb2d2ffe587f">
      <Terms xmlns="http://schemas.microsoft.com/office/infopath/2007/PartnerControls"/>
    </lcf76f155ced4ddcb4097134ff3c332f>
    <TaxCatchAll xmlns="acd685c1-cc22-4104-afd4-a40f2e97d79e" xsi:nil="true"/>
  </documentManagement>
</p:properties>
</file>

<file path=customXml/itemProps1.xml><?xml version="1.0" encoding="utf-8"?>
<ds:datastoreItem xmlns:ds="http://schemas.openxmlformats.org/officeDocument/2006/customXml" ds:itemID="{6E746B6D-40EB-462D-98AC-083BA5B4C0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6d894f-3b86-4d4d-9a78-bb2d2ffe587f"/>
    <ds:schemaRef ds:uri="acd685c1-cc22-4104-afd4-a40f2e97d7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E770DC-8215-477E-802B-36196AEE7555}">
  <ds:schemaRefs>
    <ds:schemaRef ds:uri="http://schemas.microsoft.com/sharepoint/v3/contenttype/forms"/>
  </ds:schemaRefs>
</ds:datastoreItem>
</file>

<file path=customXml/itemProps3.xml><?xml version="1.0" encoding="utf-8"?>
<ds:datastoreItem xmlns:ds="http://schemas.openxmlformats.org/officeDocument/2006/customXml" ds:itemID="{142C6F9D-755D-4BAB-A277-1B86E23DA6B4}">
  <ds:schemaRefs>
    <ds:schemaRef ds:uri="http://purl.org/dc/elements/1.1/"/>
    <ds:schemaRef ds:uri="http://schemas.microsoft.com/office/2006/documentManagement/types"/>
    <ds:schemaRef ds:uri="f16d894f-3b86-4d4d-9a78-bb2d2ffe587f"/>
    <ds:schemaRef ds:uri="http://schemas.microsoft.com/office/2006/metadata/properties"/>
    <ds:schemaRef ds:uri="http://purl.org/dc/terms/"/>
    <ds:schemaRef ds:uri="http://schemas.openxmlformats.org/package/2006/metadata/core-properties"/>
    <ds:schemaRef ds:uri="http://schemas.microsoft.com/office/infopath/2007/PartnerControls"/>
    <ds:schemaRef ds:uri="acd685c1-cc22-4104-afd4-a40f2e97d79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1476</TotalTime>
  <Words>435</Words>
  <Application>Microsoft Macintosh PowerPoint</Application>
  <PresentationFormat>Widescreen</PresentationFormat>
  <Paragraphs>90</Paragraphs>
  <Slides>25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Roboto</vt:lpstr>
      <vt:lpstr>Tw Cen MT</vt:lpstr>
      <vt:lpstr>Office Theme</vt:lpstr>
      <vt:lpstr>Cybersecurity</vt:lpstr>
      <vt:lpstr>Introduction</vt:lpstr>
      <vt:lpstr>Information Security</vt:lpstr>
      <vt:lpstr>Phishing</vt:lpstr>
      <vt:lpstr>Phishing</vt:lpstr>
      <vt:lpstr>Phishing</vt:lpstr>
      <vt:lpstr>Phishing</vt:lpstr>
      <vt:lpstr>Phishing</vt:lpstr>
      <vt:lpstr>Phishing</vt:lpstr>
      <vt:lpstr>Phishing</vt:lpstr>
      <vt:lpstr>Spear Phishing</vt:lpstr>
      <vt:lpstr>Ethical hacking</vt:lpstr>
      <vt:lpstr>Legislation</vt:lpstr>
      <vt:lpstr>Pentesting</vt:lpstr>
      <vt:lpstr>Pentesting - reconnaissance</vt:lpstr>
      <vt:lpstr>Pentesting – Gaining Access</vt:lpstr>
      <vt:lpstr>Pentesting – Pivot!</vt:lpstr>
      <vt:lpstr>Tools of the Trade</vt:lpstr>
      <vt:lpstr>Tools of the Trade</vt:lpstr>
      <vt:lpstr>Tools of the Trade</vt:lpstr>
      <vt:lpstr>Tools of the Trade</vt:lpstr>
      <vt:lpstr>Tools of the Trade</vt:lpstr>
      <vt:lpstr>Learning and Practicing (CTF)</vt:lpstr>
      <vt:lpstr>Certification</vt:lpstr>
      <vt:lpstr>Next steps</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Katy Leighfield (IT Services)</dc:creator>
  <cp:lastModifiedBy>Simon Briggs</cp:lastModifiedBy>
  <cp:revision>48</cp:revision>
  <dcterms:created xsi:type="dcterms:W3CDTF">2019-12-09T15:56:43Z</dcterms:created>
  <dcterms:modified xsi:type="dcterms:W3CDTF">2022-11-16T21:59:28Z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0x01010045DBD35954FDAF46951D8CD835EC5340</vt:lpwstr>
  </property>
</Properties>
</file>